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handoutMasterIdLst>
    <p:handoutMasterId r:id="rId26"/>
  </p:handoutMasterIdLst>
  <p:sldIdLst>
    <p:sldId id="496" r:id="rId2"/>
    <p:sldId id="497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495" r:id="rId12"/>
    <p:sldId id="461" r:id="rId13"/>
    <p:sldId id="480" r:id="rId14"/>
    <p:sldId id="488" r:id="rId15"/>
    <p:sldId id="489" r:id="rId16"/>
    <p:sldId id="490" r:id="rId17"/>
    <p:sldId id="492" r:id="rId18"/>
    <p:sldId id="493" r:id="rId19"/>
    <p:sldId id="494" r:id="rId20"/>
    <p:sldId id="481" r:id="rId21"/>
    <p:sldId id="485" r:id="rId22"/>
    <p:sldId id="473" r:id="rId23"/>
    <p:sldId id="468" r:id="rId24"/>
  </p:sldIdLst>
  <p:sldSz cx="9144000" cy="6858000" type="screen4x3"/>
  <p:notesSz cx="6854825" cy="96647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  <a:srgbClr val="FFFFFF"/>
    <a:srgbClr val="99CCFF"/>
    <a:srgbClr val="FFCCFF"/>
    <a:srgbClr val="FFFF6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0" autoAdjust="0"/>
    <p:restoredTop sz="94660"/>
  </p:normalViewPr>
  <p:slideViewPr>
    <p:cSldViewPr>
      <p:cViewPr>
        <p:scale>
          <a:sx n="66" d="100"/>
          <a:sy n="66" d="100"/>
        </p:scale>
        <p:origin x="-174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24" y="-95"/>
      </p:cViewPr>
      <p:guideLst>
        <p:guide orient="horz" pos="3044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___________________________________________________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Dott. Massimo Scarpetta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4072C3-D3FD-4247-B5E6-B7E9691ED3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77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___________________________________________________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25488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91050"/>
            <a:ext cx="5483225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Dott. Massimo Scarpetta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9D7216-0A64-40C0-8A2F-53D89CF5AC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8958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___________________________________________________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Dott. Massimo Scarpetta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D6EB5-9B23-4EA5-A731-7CBF8D1EBDE9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919538" y="9199563"/>
            <a:ext cx="291941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46A90A6-003E-4A00-8798-C6C0546A2A24}" type="slidenum">
              <a:rPr lang="it-IT" sz="1200" b="1">
                <a:latin typeface="Times New Roman" pitchFamily="18" charset="0"/>
              </a:rPr>
              <a:pPr algn="r" eaLnBrk="0" hangingPunct="0"/>
              <a:t>11</a:t>
            </a:fld>
            <a:endParaRPr lang="it-IT" sz="1200" b="1">
              <a:latin typeface="Times New Roman" pitchFamily="18" charset="0"/>
            </a:endParaRPr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5488"/>
            <a:ext cx="4830763" cy="3624262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___________________________________________________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Dott. Massimo Scarpetta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82F9C-0F42-4199-B1EA-6C2B067ED528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919538" y="9199563"/>
            <a:ext cx="291941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97AF80F-94A8-47B9-BF1E-DB16C41752E6}" type="slidenum">
              <a:rPr lang="it-IT" sz="1200" b="1">
                <a:latin typeface="Times New Roman" pitchFamily="18" charset="0"/>
              </a:rPr>
              <a:pPr algn="r" eaLnBrk="0" hangingPunct="0"/>
              <a:t>12</a:t>
            </a:fld>
            <a:endParaRPr lang="it-IT" sz="1200" b="1">
              <a:latin typeface="Times New Roman" pitchFamily="18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5488"/>
            <a:ext cx="4830763" cy="3624262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it-IT" sz="1200">
                <a:latin typeface="Arial" charset="0"/>
              </a:rPr>
              <a:t>___________________________________________________</a:t>
            </a:r>
          </a:p>
        </p:txBody>
      </p:sp>
      <p:sp>
        <p:nvSpPr>
          <p:cNvPr id="24579" name="Rectangle 6"/>
          <p:cNvSpPr txBox="1">
            <a:spLocks noGrp="1" noChangeArrowheads="1"/>
          </p:cNvSpPr>
          <p:nvPr/>
        </p:nvSpPr>
        <p:spPr bwMode="auto">
          <a:xfrm>
            <a:off x="0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it-IT" sz="1200">
                <a:latin typeface="Arial" charset="0"/>
              </a:rPr>
              <a:t>Dott. Massimo Scarpetta</a:t>
            </a: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83025" y="9180513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5681E4-D1F1-4DBD-BF42-E660647F9FF7}" type="slidenum">
              <a:rPr lang="it-IT" sz="1200">
                <a:latin typeface="Arial" charset="0"/>
              </a:rPr>
              <a:pPr algn="r"/>
              <a:t>13</a:t>
            </a:fld>
            <a:endParaRPr lang="it-IT" sz="1200">
              <a:latin typeface="Arial" charset="0"/>
            </a:endParaRP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919538" y="9199563"/>
            <a:ext cx="291941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D588772-19ED-4659-8ECA-C815E511BA14}" type="slidenum">
              <a:rPr lang="it-IT" sz="1200" b="1">
                <a:latin typeface="Times New Roman" pitchFamily="18" charset="0"/>
              </a:rPr>
              <a:pPr algn="r" eaLnBrk="0" hangingPunct="0"/>
              <a:t>13</a:t>
            </a:fld>
            <a:endParaRPr lang="it-IT" sz="1200" b="1">
              <a:latin typeface="Times New Roman" pitchFamily="18" charset="0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5488"/>
            <a:ext cx="4830763" cy="3624262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___________________________________________________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Dott. Massimo Scarpetta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CC83A-B714-41EC-8446-1D33696380A2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919538" y="9199563"/>
            <a:ext cx="291941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821A687-B82A-475C-9F88-ED74B8C5FFD3}" type="slidenum">
              <a:rPr lang="it-IT" sz="1200" b="1">
                <a:latin typeface="Times New Roman" pitchFamily="18" charset="0"/>
              </a:rPr>
              <a:pPr algn="r" eaLnBrk="0" hangingPunct="0"/>
              <a:t>22</a:t>
            </a:fld>
            <a:endParaRPr lang="it-IT" sz="1200" b="1">
              <a:latin typeface="Times New Roman" pitchFamily="18" charset="0"/>
            </a:endParaRP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5488"/>
            <a:ext cx="4830763" cy="3624262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___________________________________________________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Dott. Massimo Scarpetta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62EAF-392F-43A9-B9F2-45E1F7EC4132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919538" y="9199563"/>
            <a:ext cx="291941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8C20557-40C4-4449-BC5C-CC9282818E03}" type="slidenum">
              <a:rPr lang="it-IT" sz="1200" b="1">
                <a:latin typeface="Times New Roman" pitchFamily="18" charset="0"/>
              </a:rPr>
              <a:pPr algn="r" eaLnBrk="0" hangingPunct="0"/>
              <a:t>23</a:t>
            </a:fld>
            <a:endParaRPr lang="it-IT" sz="1200" b="1">
              <a:latin typeface="Times New Roman" pitchFamily="18" charset="0"/>
            </a:endParaRPr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25488"/>
            <a:ext cx="4830763" cy="3624262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007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it-IT"/>
              <a:t>RCS Consulting S.r.l.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61E5-E4E5-4D13-B13E-4CB6187538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3D41-67FF-4FB1-B898-6BB64069D1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2CD2-470B-4E02-B095-E6666921DF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3A0BF-E4CF-42A7-87C8-EF2B760808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9DB9-A4BA-4A62-A70A-D06E65509B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CBD4B-7382-4061-8778-38B72AC8A3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43E0-4AE6-4BE4-A61C-92D53C2C68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0017-ECD2-4B9B-85BB-8CA79C84F7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72E7-D882-4D13-82E9-158D72F4D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B3B36-6199-4606-BC02-960554F20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EB6A-1657-4E5B-AAE5-573735230A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71E9546-9B30-4A09-BE70-B0C0004DEB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9685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99686" name="Rectangle 6"/>
            <p:cNvSpPr>
              <a:spLocks noChangeArrowheads="1"/>
            </p:cNvSpPr>
            <p:nvPr userDrawn="1"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99687" name="Rectangle 7"/>
            <p:cNvSpPr>
              <a:spLocks noChangeArrowheads="1"/>
            </p:cNvSpPr>
            <p:nvPr userDrawn="1"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9688" name="Rectangle 8"/>
            <p:cNvSpPr>
              <a:spLocks noChangeArrowheads="1"/>
            </p:cNvSpPr>
            <p:nvPr userDrawn="1"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9689" name="Rectangle 9"/>
            <p:cNvSpPr>
              <a:spLocks noChangeArrowheads="1"/>
            </p:cNvSpPr>
            <p:nvPr userDrawn="1"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99690" name="Rectangle 10"/>
            <p:cNvSpPr>
              <a:spLocks noChangeArrowheads="1"/>
            </p:cNvSpPr>
            <p:nvPr userDrawn="1"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9691" name="Rectangle 11"/>
            <p:cNvSpPr>
              <a:spLocks noChangeArrowheads="1"/>
            </p:cNvSpPr>
            <p:nvPr userDrawn="1"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99692" name="Rectangle 12"/>
            <p:cNvSpPr>
              <a:spLocks noChangeArrowheads="1"/>
            </p:cNvSpPr>
            <p:nvPr userDrawn="1"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99693" name="Rectangle 13"/>
            <p:cNvSpPr>
              <a:spLocks noChangeArrowheads="1"/>
            </p:cNvSpPr>
            <p:nvPr userDrawn="1"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83" r:id="rId7"/>
    <p:sldLayoutId id="2147483778" r:id="rId8"/>
    <p:sldLayoutId id="2147483779" r:id="rId9"/>
    <p:sldLayoutId id="2147483780" r:id="rId10"/>
    <p:sldLayoutId id="21474837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C326.F8FE207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CDC326.F8FE207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pitiamoconcuore.i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099240" cy="2376264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Come ospitiamo ?....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208912" cy="1944216"/>
          </a:xfrm>
        </p:spPr>
        <p:txBody>
          <a:bodyPr>
            <a:normAutofit/>
          </a:bodyPr>
          <a:lstStyle/>
          <a:p>
            <a:endParaRPr lang="it-IT" sz="3600" b="1" i="1" dirty="0" smtClean="0"/>
          </a:p>
          <a:p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….Ospitiamo con Cuore</a:t>
            </a:r>
          </a:p>
        </p:txBody>
      </p:sp>
      <p:pic>
        <p:nvPicPr>
          <p:cNvPr id="4" name="Immagine 3" descr="logo-email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347864" y="476672"/>
            <a:ext cx="2448272" cy="136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sz="32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Ospitiamo con cuore …</a:t>
            </a:r>
            <a:r>
              <a:rPr lang="it-IT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it-IT" sz="16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attendendo sulla soglia il </a:t>
            </a:r>
          </a:p>
          <a:p>
            <a:pPr algn="ctr">
              <a:buNone/>
            </a:pPr>
            <a:endParaRPr lang="it-IT" sz="16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“viandante” </a:t>
            </a:r>
            <a:endParaRPr lang="it-IT" sz="16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it-IT" sz="32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Rivelatore della nostra  identità </a:t>
            </a:r>
          </a:p>
          <a:p>
            <a:pPr algn="ctr">
              <a:buNone/>
            </a:pPr>
            <a:r>
              <a:rPr lang="it-IT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 del nostro progetto.</a:t>
            </a:r>
            <a:endParaRPr lang="it-IT" dirty="0"/>
          </a:p>
        </p:txBody>
      </p:sp>
      <p:pic>
        <p:nvPicPr>
          <p:cNvPr id="4" name="Immagine 3" descr="logo-email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563888" y="692697"/>
            <a:ext cx="2232248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C60DA7-3770-405C-9630-D0151F3E92CC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2205038"/>
            <a:ext cx="7561262" cy="7905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2000" b="1" i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CASA GENERALIZIA DEL PIO ISTITUTO PICCOLE SUORE SACRA FAMIGLIA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it-IT" sz="2400" b="1">
              <a:latin typeface="Times New Roman" pitchFamily="18" charset="0"/>
            </a:endParaRP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755650" y="3860800"/>
            <a:ext cx="7632700" cy="946150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solidFill>
                  <a:schemeClr val="bg2"/>
                </a:solidFill>
              </a:rPr>
              <a:t>Implementazione del sistema di </a:t>
            </a:r>
          </a:p>
          <a:p>
            <a:r>
              <a:rPr lang="it-IT" sz="2800" b="1">
                <a:solidFill>
                  <a:srgbClr val="FF3300"/>
                </a:solidFill>
              </a:rPr>
              <a:t>“accoglienza coordinata”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44C3B-52E7-4CAF-84C4-A5BBE81F874B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it-IT" sz="2400" b="1">
              <a:latin typeface="Times New Roman" pitchFamily="18" charset="0"/>
            </a:endParaRPr>
          </a:p>
        </p:txBody>
      </p:sp>
      <p:sp>
        <p:nvSpPr>
          <p:cNvPr id="399363" name="Rectangle 5"/>
          <p:cNvSpPr>
            <a:spLocks noChangeArrowheads="1"/>
          </p:cNvSpPr>
          <p:nvPr/>
        </p:nvSpPr>
        <p:spPr bwMode="auto">
          <a:xfrm>
            <a:off x="468313" y="476250"/>
            <a:ext cx="7991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OBIETTIVI DEL PROGETTO</a:t>
            </a:r>
            <a:endParaRPr lang="it-IT" sz="2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it-IT" sz="2400" b="1" i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84213" y="5876925"/>
            <a:ext cx="7488237" cy="3968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b="1" u="sng">
                <a:solidFill>
                  <a:srgbClr val="FF3300"/>
                </a:solidFill>
                <a:latin typeface="Arial" charset="0"/>
              </a:rPr>
              <a:t>“L’Accoglienza delle Piccole Suore delle Sacra Famiglia”</a:t>
            </a:r>
            <a:r>
              <a:rPr lang="it-IT" b="1" u="sng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 rot="5400000">
            <a:off x="4210844" y="908844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611188" y="3283516"/>
            <a:ext cx="7559675" cy="2246769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it-IT" dirty="0">
                <a:solidFill>
                  <a:srgbClr val="0000FF"/>
                </a:solidFill>
              </a:rPr>
              <a:t>attivare un </a:t>
            </a:r>
            <a:r>
              <a:rPr lang="it-IT" b="1" dirty="0">
                <a:solidFill>
                  <a:srgbClr val="FF3300"/>
                </a:solidFill>
              </a:rPr>
              <a:t>PROGETTO </a:t>
            </a:r>
            <a:r>
              <a:rPr lang="it-IT" b="1" dirty="0" err="1">
                <a:solidFill>
                  <a:srgbClr val="FF3300"/>
                </a:solidFill>
              </a:rPr>
              <a:t>DI</a:t>
            </a:r>
            <a:r>
              <a:rPr lang="it-IT" b="1" dirty="0">
                <a:solidFill>
                  <a:srgbClr val="FF3300"/>
                </a:solidFill>
              </a:rPr>
              <a:t> RILANCIO</a:t>
            </a:r>
            <a:r>
              <a:rPr lang="it-IT" dirty="0">
                <a:solidFill>
                  <a:srgbClr val="0000FF"/>
                </a:solidFill>
              </a:rPr>
              <a:t> </a:t>
            </a:r>
          </a:p>
          <a:p>
            <a:pPr eaLnBrk="0" hangingPunct="0"/>
            <a:r>
              <a:rPr lang="it-IT" dirty="0">
                <a:solidFill>
                  <a:srgbClr val="0000FF"/>
                </a:solidFill>
              </a:rPr>
              <a:t>che permetta  alle strutture della Congregazione </a:t>
            </a:r>
          </a:p>
          <a:p>
            <a:pPr eaLnBrk="0" hangingPunct="0"/>
            <a:r>
              <a:rPr lang="it-IT" dirty="0">
                <a:solidFill>
                  <a:srgbClr val="0000FF"/>
                </a:solidFill>
              </a:rPr>
              <a:t>di raggiungere gli scopi, la missione gli obiettivi </a:t>
            </a:r>
            <a:r>
              <a:rPr lang="it-IT" dirty="0" smtClean="0">
                <a:solidFill>
                  <a:srgbClr val="0000FF"/>
                </a:solidFill>
              </a:rPr>
              <a:t>e proporsi nell’ambito </a:t>
            </a:r>
            <a:r>
              <a:rPr lang="it-IT" dirty="0">
                <a:solidFill>
                  <a:srgbClr val="0000FF"/>
                </a:solidFill>
              </a:rPr>
              <a:t>turistico religioso e sociale 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come soluzione “etica, congrua ed ottimale”  nell’offerta turistica extralberghiera  del nostro paese, creando un progetto unico </a:t>
            </a:r>
          </a:p>
          <a:p>
            <a:pPr eaLnBrk="0" hangingPunct="0"/>
            <a:r>
              <a:rPr lang="it-IT" dirty="0">
                <a:solidFill>
                  <a:srgbClr val="0000FF"/>
                </a:solidFill>
              </a:rPr>
              <a:t>di accoglienza della congregazione: </a:t>
            </a: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250825" y="1412875"/>
            <a:ext cx="8281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060700" algn="l"/>
                <a:tab pos="6119813" algn="l"/>
              </a:tabLst>
            </a:pPr>
            <a:r>
              <a:rPr lang="it-IT" b="1">
                <a:solidFill>
                  <a:schemeClr val="bg2"/>
                </a:solidFill>
                <a:latin typeface="Arial" charset="0"/>
              </a:rPr>
              <a:t>sviluppo ed implementazione del sistema di </a:t>
            </a:r>
          </a:p>
          <a:p>
            <a:pPr>
              <a:tabLst>
                <a:tab pos="3060700" algn="l"/>
                <a:tab pos="6119813" algn="l"/>
              </a:tabLst>
            </a:pPr>
            <a:r>
              <a:rPr lang="it-IT" b="1">
                <a:solidFill>
                  <a:srgbClr val="FF3300"/>
                </a:solidFill>
                <a:latin typeface="Arial" charset="0"/>
              </a:rPr>
              <a:t>“accoglienza coordinata”</a:t>
            </a:r>
            <a:r>
              <a:rPr lang="it-IT" b="1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>
              <a:tabLst>
                <a:tab pos="3060700" algn="l"/>
                <a:tab pos="6119813" algn="l"/>
              </a:tabLst>
            </a:pPr>
            <a:r>
              <a:rPr lang="it-IT" b="1">
                <a:solidFill>
                  <a:schemeClr val="bg2"/>
                </a:solidFill>
                <a:latin typeface="Arial" charset="0"/>
              </a:rPr>
              <a:t>delle nostre strutture ricettive (Case per Ferie) 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68538" y="2492375"/>
            <a:ext cx="2305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quindi</a:t>
            </a:r>
            <a:endParaRPr lang="it-IT" sz="2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it-IT" sz="2400" b="1" i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0" name="AutoShape 5"/>
          <p:cNvSpPr>
            <a:spLocks noChangeArrowheads="1"/>
          </p:cNvSpPr>
          <p:nvPr/>
        </p:nvSpPr>
        <p:spPr bwMode="auto">
          <a:xfrm rot="5400000">
            <a:off x="4210844" y="2637632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1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it-IT" sz="1200">
              <a:latin typeface="Arial" charset="0"/>
            </a:endParaRPr>
          </a:p>
        </p:txBody>
      </p:sp>
      <p:sp>
        <p:nvSpPr>
          <p:cNvPr id="6147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C3ABEF-DFC9-46E7-931A-304570A04E8F}" type="slidenum">
              <a:rPr lang="it-IT" sz="1200">
                <a:latin typeface="Arial Black" pitchFamily="34" charset="0"/>
              </a:rPr>
              <a:pPr algn="r"/>
              <a:t>13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it-IT" sz="2400" b="1">
              <a:latin typeface="Times New Roman" pitchFamily="18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 rot="5400000">
            <a:off x="4037012" y="1444626"/>
            <a:ext cx="638175" cy="431800"/>
          </a:xfrm>
          <a:prstGeom prst="rightArrow">
            <a:avLst>
              <a:gd name="adj1" fmla="val 50000"/>
              <a:gd name="adj2" fmla="val 36949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399367" name="Rectangle 5"/>
          <p:cNvSpPr>
            <a:spLocks noChangeArrowheads="1"/>
          </p:cNvSpPr>
          <p:nvPr/>
        </p:nvSpPr>
        <p:spPr bwMode="auto">
          <a:xfrm>
            <a:off x="1692275" y="765175"/>
            <a:ext cx="5543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Principali aspetti </a:t>
            </a:r>
            <a:r>
              <a:rPr lang="it-IT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implementati:</a:t>
            </a:r>
            <a:endParaRPr lang="it-IT" sz="2400" b="1" i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597608" y="2582443"/>
            <a:ext cx="7632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it-IT" dirty="0" smtClean="0">
                <a:solidFill>
                  <a:srgbClr val="FF3300"/>
                </a:solidFill>
                <a:latin typeface="Arial" charset="0"/>
              </a:rPr>
              <a:t>2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. </a:t>
            </a:r>
            <a:r>
              <a:rPr lang="it-IT" dirty="0">
                <a:solidFill>
                  <a:schemeClr val="bg2"/>
                </a:solidFill>
                <a:latin typeface="Arial" charset="0"/>
              </a:rPr>
              <a:t>Fissare obiettivi economici-finanziari e di 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comunicazione generali</a:t>
            </a:r>
            <a:endParaRPr lang="it-IT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604158" y="3501008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it-IT" dirty="0" smtClean="0">
                <a:solidFill>
                  <a:srgbClr val="FF3300"/>
                </a:solidFill>
                <a:latin typeface="Arial" charset="0"/>
              </a:rPr>
              <a:t>3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.Dotarsi </a:t>
            </a:r>
            <a:r>
              <a:rPr lang="it-IT" dirty="0">
                <a:solidFill>
                  <a:schemeClr val="bg2"/>
                </a:solidFill>
                <a:latin typeface="Arial" charset="0"/>
              </a:rPr>
              <a:t>di una struttura organizzativa “centrale” con assegnazione formale di ruoli e responsabilità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555190" y="4437112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it-IT" dirty="0" smtClean="0">
                <a:solidFill>
                  <a:srgbClr val="FF3300"/>
                </a:solidFill>
                <a:latin typeface="Arial" charset="0"/>
              </a:rPr>
              <a:t>4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it-IT" dirty="0">
                <a:solidFill>
                  <a:schemeClr val="bg2"/>
                </a:solidFill>
                <a:latin typeface="Arial" charset="0"/>
              </a:rPr>
              <a:t>Gestire in maniera formale i processi interni (creare procedure e registrare le attività)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11560" y="2131239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it-IT" dirty="0" smtClean="0">
                <a:solidFill>
                  <a:srgbClr val="FF3300"/>
                </a:solidFill>
                <a:latin typeface="Arial" charset="0"/>
              </a:rPr>
              <a:t>1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. Porre al centro la </a:t>
            </a:r>
            <a:r>
              <a:rPr lang="it-IT" dirty="0" err="1" smtClean="0">
                <a:solidFill>
                  <a:schemeClr val="bg2"/>
                </a:solidFill>
                <a:latin typeface="Arial" charset="0"/>
              </a:rPr>
              <a:t>Mission</a:t>
            </a:r>
            <a:r>
              <a:rPr lang="it-IT" dirty="0" smtClean="0">
                <a:solidFill>
                  <a:schemeClr val="bg2"/>
                </a:solidFill>
                <a:latin typeface="Arial" charset="0"/>
              </a:rPr>
              <a:t>  delle PSSF nelle Case per Ferie</a:t>
            </a:r>
            <a:endParaRPr lang="it-IT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583970" y="5364391"/>
            <a:ext cx="8351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it-IT" dirty="0">
                <a:solidFill>
                  <a:srgbClr val="FF3300"/>
                </a:solidFill>
                <a:latin typeface="Arial" charset="0"/>
              </a:rPr>
              <a:t>5</a:t>
            </a:r>
            <a:r>
              <a:rPr lang="it-IT" dirty="0">
                <a:solidFill>
                  <a:schemeClr val="bg2"/>
                </a:solidFill>
                <a:latin typeface="Arial" charset="0"/>
              </a:rPr>
              <a:t>. Coordinare i servizi centrali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88" y="1844675"/>
            <a:ext cx="87487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Costituzione “Gruppo di lavoro” ed avvio del progetto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3203575" y="3284538"/>
            <a:ext cx="3240088" cy="476250"/>
          </a:xfrm>
          <a:prstGeom prst="rect">
            <a:avLst/>
          </a:prstGeom>
          <a:solidFill>
            <a:srgbClr val="CC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OPERA MONS. GIUSEPPE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CAVALLINO-TREPORTI (VE).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59113" y="2349500"/>
            <a:ext cx="33845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Strutture inizio progetto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5400000">
            <a:off x="4499769" y="2709069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3203575" y="3860800"/>
            <a:ext cx="3238500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 S. MARIA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FOLGARIA (TRENTO)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3203575" y="4508500"/>
            <a:ext cx="3240088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RESIDENZA UNIVERSITARIA NAZARETH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VITERBO</a:t>
            </a:r>
          </a:p>
        </p:txBody>
      </p:sp>
      <p:sp>
        <p:nvSpPr>
          <p:cNvPr id="8200" name="Rectangle 40"/>
          <p:cNvSpPr>
            <a:spLocks noChangeArrowheads="1"/>
          </p:cNvSpPr>
          <p:nvPr/>
        </p:nvSpPr>
        <p:spPr bwMode="auto">
          <a:xfrm>
            <a:off x="3203575" y="5084763"/>
            <a:ext cx="3240088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CASA– PAOLO VI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ROMA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3203575" y="5732463"/>
            <a:ext cx="3240088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GARDA FAMILY HOUSE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CASTELLETTO DI BRENZONE (VR)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8203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89AFCC-8E7F-40F6-BA73-5ACD34906EFB}" type="slidenum">
              <a:rPr lang="it-IT" sz="1200">
                <a:latin typeface="Arial Black" pitchFamily="34" charset="0"/>
              </a:rPr>
              <a:pPr algn="r"/>
              <a:t>14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88" y="1557338"/>
            <a:ext cx="8748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Analisi dei processi di gestione delle strutture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900113" y="3429000"/>
            <a:ext cx="3240087" cy="935038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chemeClr val="bg2"/>
                </a:solidFill>
                <a:latin typeface="Arial" charset="0"/>
              </a:rPr>
              <a:t>GESTIONE DELLE DISPONIBILITA’ E PRENOTAZIONI</a:t>
            </a:r>
            <a:endParaRPr lang="it-IT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900113" y="4652963"/>
            <a:ext cx="3240087" cy="385762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chemeClr val="bg2"/>
                </a:solidFill>
                <a:latin typeface="Arial" charset="0"/>
              </a:rPr>
              <a:t>CONTATTI CON L’OSPITE</a:t>
            </a:r>
            <a:endParaRPr lang="it-IT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900113" y="5373688"/>
            <a:ext cx="3240087" cy="385762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chemeClr val="bg2"/>
                </a:solidFill>
                <a:latin typeface="Arial" charset="0"/>
              </a:rPr>
              <a:t>GESTIONE RISORSE</a:t>
            </a:r>
            <a:endParaRPr lang="it-IT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900113" y="2349500"/>
            <a:ext cx="3240087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3300"/>
                </a:solidFill>
                <a:latin typeface="Arial" charset="0"/>
              </a:rPr>
              <a:t>PROCESSI ANALIZZATI</a:t>
            </a:r>
            <a:endParaRPr lang="it-IT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9223" name="AutoShape 5"/>
          <p:cNvSpPr>
            <a:spLocks noChangeArrowheads="1"/>
          </p:cNvSpPr>
          <p:nvPr/>
        </p:nvSpPr>
        <p:spPr bwMode="auto">
          <a:xfrm rot="5400000">
            <a:off x="2339181" y="2853532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9224" name="AutoShape 5"/>
          <p:cNvSpPr>
            <a:spLocks noChangeArrowheads="1"/>
          </p:cNvSpPr>
          <p:nvPr/>
        </p:nvSpPr>
        <p:spPr bwMode="auto">
          <a:xfrm>
            <a:off x="4498975" y="4367213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03800" y="3933825"/>
            <a:ext cx="33115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Studio della modulistica di registrazione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9227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99A6E3-6F6E-48CA-A74E-C11AE20A17CE}" type="slidenum">
              <a:rPr lang="it-IT" sz="1200">
                <a:latin typeface="Arial Black" pitchFamily="34" charset="0"/>
              </a:rPr>
              <a:pPr algn="r"/>
              <a:t>15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88" y="1557338"/>
            <a:ext cx="8748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Definizione delle procedure gestionali comuni a tutte le strutture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3132138" y="3573463"/>
            <a:ext cx="3240087" cy="38576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rgbClr val="0000FF"/>
                </a:solidFill>
                <a:latin typeface="Arial" charset="0"/>
              </a:rPr>
              <a:t>Gestione delle prenotazioni</a:t>
            </a:r>
            <a:endParaRPr lang="it-IT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132138" y="4292600"/>
            <a:ext cx="3240087" cy="93503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rgbClr val="0000FF"/>
                </a:solidFill>
                <a:latin typeface="Arial" charset="0"/>
              </a:rPr>
              <a:t>Guida pratica alla compilazione dei documenti fiscali</a:t>
            </a:r>
            <a:endParaRPr lang="it-IT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132138" y="5445125"/>
            <a:ext cx="3240087" cy="3857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rgbClr val="0000FF"/>
                </a:solidFill>
                <a:latin typeface="Arial" charset="0"/>
              </a:rPr>
              <a:t>Consegne reception</a:t>
            </a:r>
            <a:endParaRPr lang="it-IT" sz="1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619250" y="2492375"/>
            <a:ext cx="5976938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FF3300"/>
                </a:solidFill>
                <a:latin typeface="Arial" charset="0"/>
              </a:rPr>
              <a:t>PROCEDURE DEFINITE</a:t>
            </a:r>
            <a:endParaRPr lang="it-IT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247" name="AutoShape 5"/>
          <p:cNvSpPr>
            <a:spLocks noChangeArrowheads="1"/>
          </p:cNvSpPr>
          <p:nvPr/>
        </p:nvSpPr>
        <p:spPr bwMode="auto">
          <a:xfrm rot="5400000">
            <a:off x="4426744" y="2997994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0249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BA4FB3-B987-4C92-B26B-1C2B0078B5A8}" type="slidenum">
              <a:rPr lang="it-IT" sz="1200">
                <a:latin typeface="Arial Black" pitchFamily="34" charset="0"/>
              </a:rPr>
              <a:pPr algn="r"/>
              <a:t>16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88" y="1268760"/>
            <a:ext cx="8748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5. Gestione rapporti con il fornitore del </a:t>
            </a:r>
            <a:r>
              <a:rPr lang="it-IT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programma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gestionale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684213" y="2133600"/>
            <a:ext cx="7920037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FF3300"/>
                </a:solidFill>
                <a:latin typeface="Arial" charset="0"/>
              </a:rPr>
              <a:t>Strutture che utilizzano il </a:t>
            </a:r>
            <a:r>
              <a:rPr lang="it-IT" b="1" dirty="0" smtClean="0">
                <a:solidFill>
                  <a:srgbClr val="FF3300"/>
                </a:solidFill>
                <a:latin typeface="Arial" charset="0"/>
              </a:rPr>
              <a:t>“Gestionale”</a:t>
            </a:r>
            <a:endParaRPr lang="it-IT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 rot="5400000">
            <a:off x="2410619" y="2637632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1116013" y="3141663"/>
            <a:ext cx="3240087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GARDA FAMILY HOUSE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CASTELLETTO DI BRENZONE (VR)</a:t>
            </a: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4859338" y="3141663"/>
            <a:ext cx="3240087" cy="47625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OPERA MONS. GIUSEPPE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CAVALLINO-TREPORTI (VE).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650" y="4076700"/>
            <a:ext cx="79200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rapporti con il fornitore del </a:t>
            </a:r>
            <a:r>
              <a:rPr lang="it-IT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programma</a:t>
            </a:r>
            <a:endParaRPr lang="it-IT" sz="2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918384" y="5462588"/>
            <a:ext cx="8007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Implementare  il </a:t>
            </a:r>
            <a:r>
              <a:rPr lang="it-IT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</a:t>
            </a:r>
            <a:r>
              <a:rPr lang="it-IT" sz="24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Gestionale”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presso le altre strutture</a:t>
            </a:r>
          </a:p>
        </p:txBody>
      </p:sp>
      <p:sp>
        <p:nvSpPr>
          <p:cNvPr id="12297" name="AutoShape 5"/>
          <p:cNvSpPr>
            <a:spLocks noChangeArrowheads="1"/>
          </p:cNvSpPr>
          <p:nvPr/>
        </p:nvSpPr>
        <p:spPr bwMode="auto">
          <a:xfrm rot="5400000">
            <a:off x="4499769" y="4798219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5076825" y="47244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Obiettivo</a:t>
            </a:r>
          </a:p>
        </p:txBody>
      </p:sp>
      <p:sp>
        <p:nvSpPr>
          <p:cNvPr id="12299" name="AutoShape 5"/>
          <p:cNvSpPr>
            <a:spLocks noChangeArrowheads="1"/>
          </p:cNvSpPr>
          <p:nvPr/>
        </p:nvSpPr>
        <p:spPr bwMode="auto">
          <a:xfrm rot="5400000">
            <a:off x="6371431" y="2636044"/>
            <a:ext cx="433388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2301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9CEB24-370A-4D6C-82D2-D7CCB675018A}" type="slidenum">
              <a:rPr lang="it-IT" sz="1200">
                <a:latin typeface="Arial Black" pitchFamily="34" charset="0"/>
              </a:rPr>
              <a:pPr algn="r"/>
              <a:t>17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88" y="1557338"/>
            <a:ext cx="8748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6. Implementazione </a:t>
            </a:r>
            <a:r>
              <a:rPr lang="it-IT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Gestionale</a:t>
            </a:r>
            <a:endParaRPr lang="it-IT" sz="2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84213" y="2133600"/>
            <a:ext cx="7920037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FF"/>
                </a:solidFill>
                <a:latin typeface="Arial" charset="0"/>
              </a:rPr>
              <a:t>Portato a regime il  </a:t>
            </a:r>
            <a:r>
              <a:rPr lang="it-IT" b="1" dirty="0" smtClean="0">
                <a:solidFill>
                  <a:srgbClr val="0000FF"/>
                </a:solidFill>
                <a:latin typeface="Arial" charset="0"/>
              </a:rPr>
              <a:t>Gestionale </a:t>
            </a:r>
            <a:r>
              <a:rPr lang="it-IT" b="1" dirty="0">
                <a:solidFill>
                  <a:srgbClr val="0000FF"/>
                </a:solidFill>
                <a:latin typeface="Arial" charset="0"/>
              </a:rPr>
              <a:t>per le strutture:</a:t>
            </a:r>
            <a:endParaRPr lang="it-IT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 rot="5400000">
            <a:off x="2410619" y="2637632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1116013" y="3141663"/>
            <a:ext cx="3240087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GARDA FAMILY HOUSE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CASTELLETTO DI BRENZONE (VR)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292725" y="3141663"/>
            <a:ext cx="3240088" cy="47625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OPERA MONS. GIUSEPPE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CAVALLINO-TREPORTI (VE).</a:t>
            </a: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 rot="5400000">
            <a:off x="4499769" y="5301457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3320" name="AutoShape 5"/>
          <p:cNvSpPr>
            <a:spLocks noChangeArrowheads="1"/>
          </p:cNvSpPr>
          <p:nvPr/>
        </p:nvSpPr>
        <p:spPr bwMode="auto">
          <a:xfrm rot="5400000">
            <a:off x="6732588" y="2636838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827088" y="5661025"/>
            <a:ext cx="3240087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RESIDENZA UNIVERSITARIA NAZARETH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VITERBO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4403725" y="3386138"/>
            <a:ext cx="673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6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13323" name="Rectangle 7"/>
          <p:cNvSpPr>
            <a:spLocks noChangeArrowheads="1"/>
          </p:cNvSpPr>
          <p:nvPr/>
        </p:nvSpPr>
        <p:spPr bwMode="auto">
          <a:xfrm>
            <a:off x="755650" y="4256088"/>
            <a:ext cx="7920038" cy="369887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 dirty="0">
                <a:solidFill>
                  <a:srgbClr val="FF3300"/>
                </a:solidFill>
                <a:latin typeface="Arial" charset="0"/>
              </a:rPr>
              <a:t>Implementato </a:t>
            </a:r>
            <a:r>
              <a:rPr lang="it-IT" sz="1800" b="1" dirty="0" smtClean="0">
                <a:solidFill>
                  <a:srgbClr val="FF3300"/>
                </a:solidFill>
                <a:latin typeface="Arial" charset="0"/>
              </a:rPr>
              <a:t>Gestionale </a:t>
            </a:r>
            <a:r>
              <a:rPr lang="it-IT" sz="1800" b="1" dirty="0">
                <a:solidFill>
                  <a:srgbClr val="FF3300"/>
                </a:solidFill>
                <a:latin typeface="Arial" charset="0"/>
              </a:rPr>
              <a:t>anche per le  strutture:</a:t>
            </a:r>
            <a:endParaRPr lang="it-IT" sz="1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827088" y="4941888"/>
            <a:ext cx="3238500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dirty="0">
                <a:solidFill>
                  <a:schemeClr val="bg2"/>
                </a:solidFill>
                <a:latin typeface="Arial" charset="0"/>
              </a:rPr>
              <a:t>CASA S. MARIA</a:t>
            </a:r>
          </a:p>
          <a:p>
            <a:r>
              <a:rPr lang="it-IT" sz="1200" dirty="0">
                <a:solidFill>
                  <a:schemeClr val="bg2"/>
                </a:solidFill>
                <a:latin typeface="Arial" charset="0"/>
              </a:rPr>
              <a:t>FOLGARIA (TRENTO)</a:t>
            </a:r>
          </a:p>
        </p:txBody>
      </p:sp>
      <p:sp>
        <p:nvSpPr>
          <p:cNvPr id="13325" name="Rectangle 40"/>
          <p:cNvSpPr>
            <a:spLocks noChangeArrowheads="1"/>
          </p:cNvSpPr>
          <p:nvPr/>
        </p:nvSpPr>
        <p:spPr bwMode="auto">
          <a:xfrm>
            <a:off x="5364163" y="4941888"/>
            <a:ext cx="3240087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CASA– PAOLO VI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ROMA</a:t>
            </a:r>
          </a:p>
        </p:txBody>
      </p:sp>
      <p:sp>
        <p:nvSpPr>
          <p:cNvPr id="13326" name="Rectangle 40"/>
          <p:cNvSpPr>
            <a:spLocks noChangeArrowheads="1"/>
          </p:cNvSpPr>
          <p:nvPr/>
        </p:nvSpPr>
        <p:spPr bwMode="auto">
          <a:xfrm>
            <a:off x="5364163" y="5732463"/>
            <a:ext cx="3240087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DOMUS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ROMA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3328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11AA44-7B88-450A-9562-C56B5C3C222A}" type="slidenum">
              <a:rPr lang="it-IT" sz="1200">
                <a:latin typeface="Arial Black" pitchFamily="34" charset="0"/>
              </a:rPr>
              <a:pPr algn="r"/>
              <a:t>18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4925" y="1484313"/>
            <a:ext cx="8858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7. Studio del logo istituzionale e della comunicazione coordinata 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684213" y="2205038"/>
            <a:ext cx="3167062" cy="7207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FF"/>
                </a:solidFill>
                <a:latin typeface="Arial" charset="0"/>
              </a:rPr>
              <a:t>Scelto il </a:t>
            </a:r>
          </a:p>
          <a:p>
            <a:r>
              <a:rPr lang="it-IT" b="1">
                <a:solidFill>
                  <a:srgbClr val="FF3300"/>
                </a:solidFill>
                <a:latin typeface="Arial" charset="0"/>
              </a:rPr>
              <a:t>“logo istituzionale”</a:t>
            </a:r>
            <a:endParaRPr lang="it-IT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427538" y="2349500"/>
            <a:ext cx="433387" cy="431800"/>
          </a:xfrm>
          <a:prstGeom prst="rightArrow">
            <a:avLst>
              <a:gd name="adj1" fmla="val 50000"/>
              <a:gd name="adj2" fmla="val 25092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612775" y="4579938"/>
            <a:ext cx="3167063" cy="7207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FF"/>
                </a:solidFill>
                <a:latin typeface="Arial" charset="0"/>
              </a:rPr>
              <a:t>Comunicazione coordinata, tramite:</a:t>
            </a:r>
            <a:endParaRPr lang="it-IT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 flipV="1">
            <a:off x="4211638" y="4725988"/>
            <a:ext cx="433387" cy="503237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t-IT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76825" y="3500438"/>
            <a:ext cx="38877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Brochure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Materiale cortesia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Gadget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Carta intestata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Bigliettini da visita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Firma e-mail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Cartellino identificativo persona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Porta depliant e bigliettini per banco reception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it-IT" sz="1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4344" name="Picture 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916113"/>
            <a:ext cx="2154238" cy="1387475"/>
          </a:xfr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4346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34F0E51-104A-44A1-BD58-05BE5122A3A4}" type="slidenum">
              <a:rPr lang="it-IT" sz="1200">
                <a:latin typeface="Arial Black" pitchFamily="34" charset="0"/>
              </a:rPr>
              <a:pPr algn="r"/>
              <a:t>19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Mamre Abramo accoglienz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5472608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468313" y="5236360"/>
            <a:ext cx="8351837" cy="95410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it-IT" sz="2400" b="1" i="1" dirty="0">
                <a:solidFill>
                  <a:srgbClr val="FF3300"/>
                </a:solidFill>
              </a:rPr>
              <a:t>TANTE CASE, UNA CASA</a:t>
            </a:r>
            <a:r>
              <a:rPr lang="it-IT" sz="2400" b="1" dirty="0">
                <a:solidFill>
                  <a:srgbClr val="0000FF"/>
                </a:solidFill>
              </a:rPr>
              <a:t>  </a:t>
            </a:r>
            <a:r>
              <a:rPr lang="it-IT" sz="1600" b="1" dirty="0">
                <a:solidFill>
                  <a:srgbClr val="0000FF"/>
                </a:solidFill>
              </a:rPr>
              <a:t>    </a:t>
            </a:r>
          </a:p>
          <a:p>
            <a:pPr eaLnBrk="0" hangingPunct="0"/>
            <a:r>
              <a:rPr lang="it-IT" sz="1600" b="1" dirty="0">
                <a:solidFill>
                  <a:srgbClr val="0000FF"/>
                </a:solidFill>
              </a:rPr>
              <a:t>E' il portale delle CASE PER FERIE  delle </a:t>
            </a:r>
          </a:p>
          <a:p>
            <a:pPr eaLnBrk="0" hangingPunct="0"/>
            <a:r>
              <a:rPr lang="it-IT" sz="1600" b="1" dirty="0">
                <a:solidFill>
                  <a:srgbClr val="0000FF"/>
                </a:solidFill>
              </a:rPr>
              <a:t>PICCOLE SUORE DELLA SACRA FAMIGLIA </a:t>
            </a:r>
          </a:p>
        </p:txBody>
      </p:sp>
      <p:sp>
        <p:nvSpPr>
          <p:cNvPr id="399367" name="Rectangle 5"/>
          <p:cNvSpPr>
            <a:spLocks noChangeArrowheads="1"/>
          </p:cNvSpPr>
          <p:nvPr/>
        </p:nvSpPr>
        <p:spPr bwMode="auto">
          <a:xfrm>
            <a:off x="468313" y="1773238"/>
            <a:ext cx="8064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8. Creazione ed implementazione del portale:</a:t>
            </a:r>
          </a:p>
        </p:txBody>
      </p:sp>
      <p:pic>
        <p:nvPicPr>
          <p:cNvPr id="15364" name="Picture 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2492375"/>
            <a:ext cx="3743325" cy="2409825"/>
          </a:xfr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5366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E1BBD1-8304-40AC-91F9-1D223FAE2CB5}" type="slidenum">
              <a:rPr lang="it-IT" sz="1200">
                <a:latin typeface="Arial Black" pitchFamily="34" charset="0"/>
              </a:rPr>
              <a:pPr algn="r"/>
              <a:t>20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freccina-gri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19213" y="1600200"/>
            <a:ext cx="17145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67" name="Rectangle 5"/>
          <p:cNvSpPr>
            <a:spLocks noChangeArrowheads="1"/>
          </p:cNvSpPr>
          <p:nvPr/>
        </p:nvSpPr>
        <p:spPr bwMode="auto">
          <a:xfrm>
            <a:off x="539750" y="1557338"/>
            <a:ext cx="7561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9. Implementazione procedure e gestione del Centro Unico di Prenotazioni: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 rot="5400000">
            <a:off x="4181475" y="3171826"/>
            <a:ext cx="638175" cy="431800"/>
          </a:xfrm>
          <a:prstGeom prst="rightArrow">
            <a:avLst>
              <a:gd name="adj1" fmla="val 50000"/>
              <a:gd name="adj2" fmla="val 36949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274105" y="4068832"/>
            <a:ext cx="82846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  <a:hlinkClick r:id="rId3" tooltip="http://www.eyesgroup.com/pssf/"/>
              </a:rPr>
              <a:t>http://www.ospitiamoconcuore.it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468313" y="37195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2"/>
                </a:solidFill>
                <a:latin typeface="Arial" charset="0"/>
              </a:rPr>
              <a:t> </a:t>
            </a:r>
            <a:r>
              <a:rPr lang="it-IT" b="1">
                <a:solidFill>
                  <a:schemeClr val="bg2"/>
                </a:solidFill>
                <a:latin typeface="Arial" charset="0"/>
              </a:rPr>
              <a:t>Il cliente entrando nel sito:</a:t>
            </a:r>
          </a:p>
        </p:txBody>
      </p:sp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684213" y="4941888"/>
            <a:ext cx="8207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2"/>
                </a:solidFill>
                <a:latin typeface="Arial" charset="0"/>
              </a:rPr>
              <a:t> </a:t>
            </a:r>
            <a:r>
              <a:rPr lang="it-IT" b="1">
                <a:solidFill>
                  <a:schemeClr val="bg2"/>
                </a:solidFill>
                <a:latin typeface="Arial" charset="0"/>
              </a:rPr>
              <a:t>trova subito le strutture della congregazione  con il loro posizionamento territoriale, foto, servizi offerti, prezzi, ecc.  e  con la possibilità di avere un unico centro di prenotazione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23850" y="2565400"/>
            <a:ext cx="84248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sz="2400" b="1" dirty="0">
                <a:solidFill>
                  <a:srgbClr val="FF3300"/>
                </a:solidFill>
                <a:latin typeface="Arial" charset="0"/>
              </a:rPr>
              <a:t>Progetto unico di accoglienza della congregazione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288" y="620713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PRIMA FASE PROGETTO </a:t>
            </a:r>
            <a:r>
              <a:rPr lang="it-IT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“Le attività svolte”</a:t>
            </a:r>
          </a:p>
        </p:txBody>
      </p:sp>
      <p:sp>
        <p:nvSpPr>
          <p:cNvPr id="16394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88D2A8-4F01-4AF7-B019-83275C41A687}" type="slidenum">
              <a:rPr lang="it-IT" sz="1200">
                <a:latin typeface="Arial Black" pitchFamily="34" charset="0"/>
              </a:rPr>
              <a:pPr algn="r"/>
              <a:t>21</a:t>
            </a:fld>
            <a:endParaRPr lang="it-IT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46DB8D-C66A-4329-B8C5-189651543A92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0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it-IT" sz="2400" b="1">
              <a:latin typeface="Times New Roman" pitchFamily="18" charset="0"/>
            </a:endParaRPr>
          </a:p>
        </p:txBody>
      </p:sp>
      <p:sp>
        <p:nvSpPr>
          <p:cNvPr id="427011" name="Rectangle 5"/>
          <p:cNvSpPr>
            <a:spLocks noChangeArrowheads="1"/>
          </p:cNvSpPr>
          <p:nvPr/>
        </p:nvSpPr>
        <p:spPr bwMode="auto">
          <a:xfrm>
            <a:off x="250825" y="404813"/>
            <a:ext cx="84248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sz="18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ORGANIGRAMMA STRUTTURE </a:t>
            </a:r>
            <a:r>
              <a:rPr lang="it-IT" sz="1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PICCOLE SUORE SACRA FAMIGLIA</a:t>
            </a: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 rot="5400000">
            <a:off x="4181475" y="1444626"/>
            <a:ext cx="638175" cy="431800"/>
          </a:xfrm>
          <a:prstGeom prst="rightArrow">
            <a:avLst>
              <a:gd name="adj1" fmla="val 50000"/>
              <a:gd name="adj2" fmla="val 36949"/>
            </a:avLst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3563938" y="2205038"/>
            <a:ext cx="1871662" cy="1727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632200" y="2492375"/>
            <a:ext cx="17319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2"/>
                </a:solidFill>
                <a:latin typeface="Arial" charset="0"/>
              </a:rPr>
              <a:t>Centro unico di </a:t>
            </a:r>
          </a:p>
          <a:p>
            <a:r>
              <a:rPr lang="it-IT" sz="1600" b="1">
                <a:solidFill>
                  <a:schemeClr val="bg2"/>
                </a:solidFill>
                <a:latin typeface="Arial" charset="0"/>
              </a:rPr>
              <a:t>Prenotazione</a:t>
            </a:r>
          </a:p>
          <a:p>
            <a:r>
              <a:rPr lang="it-IT" sz="1400" b="1">
                <a:solidFill>
                  <a:srgbClr val="FF3300"/>
                </a:solidFill>
                <a:latin typeface="Arial" charset="0"/>
              </a:rPr>
              <a:t>Richieste/</a:t>
            </a:r>
          </a:p>
          <a:p>
            <a:r>
              <a:rPr lang="it-IT" sz="1400" b="1">
                <a:solidFill>
                  <a:srgbClr val="FF3300"/>
                </a:solidFill>
                <a:latin typeface="Arial" charset="0"/>
              </a:rPr>
              <a:t>prenotazioni</a:t>
            </a:r>
          </a:p>
          <a:p>
            <a:r>
              <a:rPr lang="it-IT" sz="1400" b="1">
                <a:solidFill>
                  <a:srgbClr val="FF3300"/>
                </a:solidFill>
                <a:latin typeface="Arial" charset="0"/>
              </a:rPr>
              <a:t> del</a:t>
            </a:r>
          </a:p>
          <a:p>
            <a:r>
              <a:rPr lang="it-IT" sz="1400" b="1">
                <a:solidFill>
                  <a:srgbClr val="FF3300"/>
                </a:solidFill>
                <a:latin typeface="Arial" charset="0"/>
              </a:rPr>
              <a:t> cliente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23850" y="908050"/>
            <a:ext cx="3240088" cy="476250"/>
          </a:xfrm>
          <a:prstGeom prst="rect">
            <a:avLst/>
          </a:prstGeom>
          <a:solidFill>
            <a:srgbClr val="CC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OPERA MONS. GIUSEPPE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CAVALLINO-TREPORTI (VE).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3850" y="5157788"/>
            <a:ext cx="2303463" cy="652462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RESIDENZA UNIVERSITARIA NAZARETH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VITERBO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5508625" y="908050"/>
            <a:ext cx="3311525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 S. MARIA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FOLGARIA (TRENTO)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6372225" y="5157788"/>
            <a:ext cx="2447925" cy="652462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GARDA FAMILY HOUSE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CASTELLETTO DI BRENZONE (VR)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258888" y="2060575"/>
            <a:ext cx="1296987" cy="349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Reception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395288" y="3141663"/>
            <a:ext cx="1511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FF3300"/>
                </a:solidFill>
                <a:latin typeface="Arial" charset="0"/>
              </a:rPr>
              <a:t>Richieste dirette alla struttura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1258888" y="4232275"/>
            <a:ext cx="1296987" cy="349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Reception</a:t>
            </a:r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V="1">
            <a:off x="468313" y="2132013"/>
            <a:ext cx="0" cy="936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468313" y="3573463"/>
            <a:ext cx="0" cy="1150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68313" y="2132013"/>
            <a:ext cx="790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468313" y="4437063"/>
            <a:ext cx="790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6588125" y="2060575"/>
            <a:ext cx="1296988" cy="349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Reception</a:t>
            </a:r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6588125" y="4221163"/>
            <a:ext cx="1296988" cy="349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Reception</a:t>
            </a:r>
          </a:p>
        </p:txBody>
      </p:sp>
      <p:sp>
        <p:nvSpPr>
          <p:cNvPr id="18453" name="Text Box 20"/>
          <p:cNvSpPr txBox="1">
            <a:spLocks noChangeArrowheads="1"/>
          </p:cNvSpPr>
          <p:nvPr/>
        </p:nvSpPr>
        <p:spPr bwMode="auto">
          <a:xfrm>
            <a:off x="7164388" y="3068638"/>
            <a:ext cx="1511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FF3300"/>
                </a:solidFill>
                <a:latin typeface="Arial" charset="0"/>
              </a:rPr>
              <a:t>Richieste dirette alla struttura</a:t>
            </a:r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 flipV="1">
            <a:off x="8532813" y="2132013"/>
            <a:ext cx="0" cy="9366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 flipV="1">
            <a:off x="8532813" y="3573463"/>
            <a:ext cx="0" cy="7921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 flipH="1">
            <a:off x="7885113" y="2132013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 flipH="1">
            <a:off x="7885113" y="4365625"/>
            <a:ext cx="6477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179388" y="6381750"/>
            <a:ext cx="8640762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323850" y="1628775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 flipV="1">
            <a:off x="8893175" y="1628775"/>
            <a:ext cx="0" cy="4824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 flipV="1">
            <a:off x="179388" y="1628775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2" name="Line 32"/>
          <p:cNvSpPr>
            <a:spLocks noChangeShapeType="1"/>
          </p:cNvSpPr>
          <p:nvPr/>
        </p:nvSpPr>
        <p:spPr bwMode="auto">
          <a:xfrm flipV="1">
            <a:off x="1908175" y="4581525"/>
            <a:ext cx="0" cy="5762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3" name="Line 33"/>
          <p:cNvSpPr>
            <a:spLocks noChangeShapeType="1"/>
          </p:cNvSpPr>
          <p:nvPr/>
        </p:nvSpPr>
        <p:spPr bwMode="auto">
          <a:xfrm flipH="1" flipV="1">
            <a:off x="1908175" y="1412875"/>
            <a:ext cx="0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4" name="Line 34"/>
          <p:cNvSpPr>
            <a:spLocks noChangeShapeType="1"/>
          </p:cNvSpPr>
          <p:nvPr/>
        </p:nvSpPr>
        <p:spPr bwMode="auto">
          <a:xfrm flipV="1">
            <a:off x="7235825" y="1412875"/>
            <a:ext cx="0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5" name="Line 35"/>
          <p:cNvSpPr>
            <a:spLocks noChangeShapeType="1"/>
          </p:cNvSpPr>
          <p:nvPr/>
        </p:nvSpPr>
        <p:spPr bwMode="auto">
          <a:xfrm flipV="1">
            <a:off x="7235825" y="4581525"/>
            <a:ext cx="0" cy="5762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66" name="AutoShape 36"/>
          <p:cNvSpPr>
            <a:spLocks noChangeArrowheads="1"/>
          </p:cNvSpPr>
          <p:nvPr/>
        </p:nvSpPr>
        <p:spPr bwMode="auto">
          <a:xfrm rot="1632369">
            <a:off x="2579688" y="2309813"/>
            <a:ext cx="1065212" cy="365125"/>
          </a:xfrm>
          <a:prstGeom prst="leftRightArrow">
            <a:avLst>
              <a:gd name="adj1" fmla="val 50000"/>
              <a:gd name="adj2" fmla="val 58348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67" name="AutoShape 37"/>
          <p:cNvSpPr>
            <a:spLocks noChangeArrowheads="1"/>
          </p:cNvSpPr>
          <p:nvPr/>
        </p:nvSpPr>
        <p:spPr bwMode="auto">
          <a:xfrm rot="1632369">
            <a:off x="5092700" y="3829050"/>
            <a:ext cx="1428750" cy="287338"/>
          </a:xfrm>
          <a:prstGeom prst="leftRightArrow">
            <a:avLst>
              <a:gd name="adj1" fmla="val 50000"/>
              <a:gd name="adj2" fmla="val 99447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68" name="AutoShape 38"/>
          <p:cNvSpPr>
            <a:spLocks noChangeArrowheads="1"/>
          </p:cNvSpPr>
          <p:nvPr/>
        </p:nvSpPr>
        <p:spPr bwMode="auto">
          <a:xfrm rot="9334761">
            <a:off x="5297488" y="2305050"/>
            <a:ext cx="1208087" cy="360363"/>
          </a:xfrm>
          <a:prstGeom prst="leftRightArrow">
            <a:avLst>
              <a:gd name="adj1" fmla="val 50000"/>
              <a:gd name="adj2" fmla="val 67048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t-IT"/>
          </a:p>
        </p:txBody>
      </p:sp>
      <p:sp>
        <p:nvSpPr>
          <p:cNvPr id="18469" name="AutoShape 39"/>
          <p:cNvSpPr>
            <a:spLocks noChangeArrowheads="1"/>
          </p:cNvSpPr>
          <p:nvPr/>
        </p:nvSpPr>
        <p:spPr bwMode="auto">
          <a:xfrm rot="8988912">
            <a:off x="2551113" y="3775075"/>
            <a:ext cx="1281112" cy="438150"/>
          </a:xfrm>
          <a:prstGeom prst="leftRightArrow">
            <a:avLst>
              <a:gd name="adj1" fmla="val 50000"/>
              <a:gd name="adj2" fmla="val 58478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it-IT"/>
          </a:p>
        </p:txBody>
      </p:sp>
      <p:sp>
        <p:nvSpPr>
          <p:cNvPr id="18470" name="Rectangle 40"/>
          <p:cNvSpPr>
            <a:spLocks noChangeArrowheads="1"/>
          </p:cNvSpPr>
          <p:nvPr/>
        </p:nvSpPr>
        <p:spPr bwMode="auto">
          <a:xfrm>
            <a:off x="3419475" y="5157788"/>
            <a:ext cx="2305050" cy="469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CASA– PAOLO VI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ROMA</a:t>
            </a:r>
          </a:p>
        </p:txBody>
      </p:sp>
      <p:sp>
        <p:nvSpPr>
          <p:cNvPr id="18471" name="Text Box 41"/>
          <p:cNvSpPr txBox="1">
            <a:spLocks noChangeArrowheads="1"/>
          </p:cNvSpPr>
          <p:nvPr/>
        </p:nvSpPr>
        <p:spPr bwMode="auto">
          <a:xfrm>
            <a:off x="3779838" y="4581525"/>
            <a:ext cx="1439862" cy="34925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" charset="0"/>
              </a:rPr>
              <a:t>Reception</a:t>
            </a:r>
          </a:p>
        </p:txBody>
      </p:sp>
      <p:sp>
        <p:nvSpPr>
          <p:cNvPr id="18472" name="Line 42"/>
          <p:cNvSpPr>
            <a:spLocks noChangeShapeType="1"/>
          </p:cNvSpPr>
          <p:nvPr/>
        </p:nvSpPr>
        <p:spPr bwMode="auto">
          <a:xfrm flipV="1">
            <a:off x="4500563" y="4940300"/>
            <a:ext cx="0" cy="2174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3" name="AutoShape 43"/>
          <p:cNvSpPr>
            <a:spLocks noChangeArrowheads="1"/>
          </p:cNvSpPr>
          <p:nvPr/>
        </p:nvSpPr>
        <p:spPr bwMode="auto">
          <a:xfrm rot="5400000">
            <a:off x="4187825" y="4100513"/>
            <a:ext cx="619125" cy="282575"/>
          </a:xfrm>
          <a:prstGeom prst="leftRightArrow">
            <a:avLst>
              <a:gd name="adj1" fmla="val 50000"/>
              <a:gd name="adj2" fmla="val 4382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/>
          </a:p>
        </p:txBody>
      </p:sp>
      <p:sp>
        <p:nvSpPr>
          <p:cNvPr id="18474" name="Line 44"/>
          <p:cNvSpPr>
            <a:spLocks noChangeShapeType="1"/>
          </p:cNvSpPr>
          <p:nvPr/>
        </p:nvSpPr>
        <p:spPr bwMode="auto">
          <a:xfrm>
            <a:off x="468313" y="4724400"/>
            <a:ext cx="33115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75" name="Rectangle 10"/>
          <p:cNvSpPr>
            <a:spLocks noChangeArrowheads="1"/>
          </p:cNvSpPr>
          <p:nvPr/>
        </p:nvSpPr>
        <p:spPr bwMode="auto">
          <a:xfrm>
            <a:off x="1835150" y="5876925"/>
            <a:ext cx="230505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DOMUS NASCIMBENI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ROMA</a:t>
            </a:r>
          </a:p>
        </p:txBody>
      </p:sp>
      <p:sp>
        <p:nvSpPr>
          <p:cNvPr id="18476" name="Rectangle 10"/>
          <p:cNvSpPr>
            <a:spLocks noChangeArrowheads="1"/>
          </p:cNvSpPr>
          <p:nvPr/>
        </p:nvSpPr>
        <p:spPr bwMode="auto">
          <a:xfrm>
            <a:off x="5003800" y="5876925"/>
            <a:ext cx="2447925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>
                <a:solidFill>
                  <a:schemeClr val="bg2"/>
                </a:solidFill>
                <a:latin typeface="Arial" charset="0"/>
              </a:rPr>
              <a:t>CASA DEL PADRE</a:t>
            </a:r>
          </a:p>
          <a:p>
            <a:r>
              <a:rPr lang="it-IT" sz="1200">
                <a:solidFill>
                  <a:schemeClr val="bg2"/>
                </a:solidFill>
                <a:latin typeface="Arial" charset="0"/>
              </a:rPr>
              <a:t>TORRI DEL BENACO (VR)</a:t>
            </a:r>
          </a:p>
        </p:txBody>
      </p:sp>
      <p:sp>
        <p:nvSpPr>
          <p:cNvPr id="18477" name="Line 50"/>
          <p:cNvSpPr>
            <a:spLocks noChangeShapeType="1"/>
          </p:cNvSpPr>
          <p:nvPr/>
        </p:nvSpPr>
        <p:spPr bwMode="auto">
          <a:xfrm flipV="1">
            <a:off x="2987675" y="5013325"/>
            <a:ext cx="0" cy="9366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8" name="Line 51"/>
          <p:cNvSpPr>
            <a:spLocks noChangeShapeType="1"/>
          </p:cNvSpPr>
          <p:nvPr/>
        </p:nvSpPr>
        <p:spPr bwMode="auto">
          <a:xfrm>
            <a:off x="2987675" y="5013325"/>
            <a:ext cx="15128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79" name="Line 52"/>
          <p:cNvSpPr>
            <a:spLocks noChangeShapeType="1"/>
          </p:cNvSpPr>
          <p:nvPr/>
        </p:nvSpPr>
        <p:spPr bwMode="auto">
          <a:xfrm flipV="1">
            <a:off x="6011863" y="5013325"/>
            <a:ext cx="0" cy="9366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80" name="Line 53"/>
          <p:cNvSpPr>
            <a:spLocks noChangeShapeType="1"/>
          </p:cNvSpPr>
          <p:nvPr/>
        </p:nvSpPr>
        <p:spPr bwMode="auto">
          <a:xfrm flipH="1">
            <a:off x="4356100" y="5013325"/>
            <a:ext cx="16557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1"/>
          <p:cNvSpPr>
            <a:spLocks noGrp="1"/>
          </p:cNvSpPr>
          <p:nvPr>
            <p:ph type="ftr" sz="quarter" idx="4294967295"/>
          </p:nvPr>
        </p:nvSpPr>
        <p:spPr>
          <a:xfrm rot="249589">
            <a:off x="3124200" y="6248400"/>
            <a:ext cx="2895600" cy="457200"/>
          </a:xfrm>
          <a:noFill/>
        </p:spPr>
        <p:txBody>
          <a:bodyPr/>
          <a:lstStyle/>
          <a:p>
            <a:r>
              <a:rPr lang="it-IT" smtClean="0"/>
              <a:t>.</a:t>
            </a:r>
          </a:p>
        </p:txBody>
      </p:sp>
      <p:sp>
        <p:nvSpPr>
          <p:cNvPr id="20483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931819-C331-42A2-B7F2-D7108F2D77CD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it-IT" sz="2400" b="1">
              <a:latin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2276475"/>
            <a:ext cx="84248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it-IT" sz="6000" b="1">
                <a:solidFill>
                  <a:srgbClr val="FF3300"/>
                </a:solidFill>
                <a:latin typeface="Arial" charset="0"/>
              </a:rPr>
              <a:t>Continua 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endParaRPr lang="it-IT" sz="45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Accogliere e ospitare</a:t>
            </a: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è sempre un incontro di</a:t>
            </a: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vite:</a:t>
            </a: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tra noi che qui siamo </a:t>
            </a: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“di casa”</a:t>
            </a:r>
          </a:p>
          <a:p>
            <a:pPr algn="ctr"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 chi è </a:t>
            </a: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“straniero”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it-IT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Abramo siamo noi …</a:t>
            </a:r>
          </a:p>
          <a:p>
            <a:pPr>
              <a:spcBef>
                <a:spcPct val="50000"/>
              </a:spcBef>
              <a:buNone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l’ospite che entra nella nostra casa ha “bisogno”</a:t>
            </a:r>
          </a:p>
          <a:p>
            <a:pPr>
              <a:spcBef>
                <a:spcPct val="50000"/>
              </a:spcBef>
              <a:buNone/>
            </a:pPr>
            <a:r>
              <a:rPr lang="it-IT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Noi possiamo mirabilmente  accoglierlo e provvedere a tutte le sue necessità</a:t>
            </a:r>
            <a:endParaRPr lang="it-IT" sz="36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it-IT" sz="45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Non solo …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ABRAMO SA STARE ATTIVAMENTE SULLA SOGLIA: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l’accoglienza diventa luogo della sua umanità, spazio di consegna di tutto quello che è e sa esprimere; è pronto perché già la sua interiorità rivela apertura.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L’ospite</a:t>
            </a: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si impone …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sosta di fronte a noi;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è esposto al suo bisogno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di </a:t>
            </a: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essere accolto;</a:t>
            </a:r>
          </a:p>
          <a:p>
            <a:pPr>
              <a:spcBef>
                <a:spcPct val="50000"/>
              </a:spcBef>
              <a:buNone/>
            </a:pPr>
            <a:r>
              <a:rPr lang="it-IT" sz="4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attende da noi.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sz="38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3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La nostra soglia … </a:t>
            </a:r>
          </a:p>
          <a:p>
            <a:pPr>
              <a:buNone/>
            </a:pPr>
            <a:endParaRPr lang="it-IT" sz="38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3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ha delle caratteristiche,</a:t>
            </a:r>
          </a:p>
          <a:p>
            <a:pPr>
              <a:buNone/>
            </a:pPr>
            <a:r>
              <a:rPr lang="it-IT" sz="3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quelle del nostro carattere!</a:t>
            </a:r>
          </a:p>
          <a:p>
            <a:endParaRPr lang="it-IT" sz="38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3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ricordiamoci che </a:t>
            </a:r>
            <a:r>
              <a:rPr lang="it-IT" sz="38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lo straniero abita anche in noi</a:t>
            </a:r>
            <a:r>
              <a:rPr lang="it-IT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3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(è la parte di noi a noi stessi sconosciuta e che forse ci fa un po’ paura)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41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ACCOGLIERE …</a:t>
            </a:r>
          </a:p>
          <a:p>
            <a:pPr>
              <a:buNone/>
            </a:pPr>
            <a:endParaRPr lang="it-IT" sz="41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41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… però è anche crescere!</a:t>
            </a:r>
          </a:p>
          <a:p>
            <a:endParaRPr lang="it-IT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La nostra identità si continua a costruire nelle varie relazioni!</a:t>
            </a:r>
          </a:p>
          <a:p>
            <a:endParaRPr lang="it-IT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Accogliendo scopriamo sempre più la nostra personalità che cresce e si trasforma se ci decentriamo per andare verso l’altro.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Anche per noi,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come per Abramo,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r>
              <a:rPr lang="it-IT" sz="3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l’accoglienza può diventare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rivelazione di un disegno più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ampio sulla nostra vita </a:t>
            </a: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non solo come singoli ma 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it-IT" sz="3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anche come comunità.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4072</TotalTime>
  <Words>955</Words>
  <Application>Microsoft Office PowerPoint</Application>
  <PresentationFormat>Presentazione su schermo (4:3)</PresentationFormat>
  <Paragraphs>215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Pixel</vt:lpstr>
      <vt:lpstr>  Come ospitiamo ?....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Leva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Gloria</dc:creator>
  <cp:lastModifiedBy> </cp:lastModifiedBy>
  <cp:revision>279</cp:revision>
  <dcterms:created xsi:type="dcterms:W3CDTF">2006-06-30T07:57:00Z</dcterms:created>
  <dcterms:modified xsi:type="dcterms:W3CDTF">2012-11-26T14:56:46Z</dcterms:modified>
</cp:coreProperties>
</file>