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3" r:id="rId5"/>
    <p:sldId id="264" r:id="rId6"/>
    <p:sldId id="277" r:id="rId7"/>
    <p:sldId id="261" r:id="rId8"/>
    <p:sldId id="262" r:id="rId9"/>
    <p:sldId id="265" r:id="rId10"/>
    <p:sldId id="281" r:id="rId11"/>
    <p:sldId id="279" r:id="rId12"/>
    <p:sldId id="280" r:id="rId13"/>
    <p:sldId id="266" r:id="rId14"/>
    <p:sldId id="267" r:id="rId15"/>
    <p:sldId id="268" r:id="rId16"/>
    <p:sldId id="283" r:id="rId17"/>
    <p:sldId id="282" r:id="rId18"/>
    <p:sldId id="269" r:id="rId19"/>
    <p:sldId id="270" r:id="rId20"/>
    <p:sldId id="271" r:id="rId21"/>
    <p:sldId id="272" r:id="rId22"/>
    <p:sldId id="273" r:id="rId23"/>
    <p:sldId id="275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7" d="100"/>
          <a:sy n="67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38BAF-77DB-4321-9536-4AF7097FE72B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72D1C8-85C0-402D-AFBE-033F1A99489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0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2D1C8-85C0-402D-AFBE-033F1A994890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L’idea è quella di mettere a frutto 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2D1C8-85C0-402D-AFBE-033F1A994890}" type="slidenum">
              <a:rPr lang="it-IT" smtClean="0"/>
              <a:pPr/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2D1C8-85C0-402D-AFBE-033F1A994890}" type="slidenum">
              <a:rPr lang="it-IT" smtClean="0"/>
              <a:pPr/>
              <a:t>7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72D1C8-85C0-402D-AFBE-033F1A994890}" type="slidenum">
              <a:rPr lang="it-IT" smtClean="0"/>
              <a:pPr/>
              <a:t>8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A5424-3E8D-4E93-93BA-9395B9C9549F}" type="datetimeFigureOut">
              <a:rPr lang="it-IT" smtClean="0"/>
              <a:pPr/>
              <a:t>09/07/2014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20BA4-5FE3-4810-B3CD-2722797B435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m/url?url=http://www.gianfrancomarangoni.it/1762/la-straordinaria-banalita-quotidiana/&amp;rct=j&amp;frm=1&amp;q=&amp;esrc=s&amp;sa=U&amp;ei=ST6pU4mFE7Kf7AbZmIGwDA&amp;ved=0CBYQ9QEwAA&amp;sig2=-nVf9uKGKX5r0FdVqWflww&amp;usg=AFQjCNHuVQBHFgYW_SphQPEVhTxy70_cT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DCIM\102ND40X\DSC_07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73" y="0"/>
            <a:ext cx="914847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Rete territoriale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500034" y="1357298"/>
            <a:ext cx="49292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Tx/>
              <a:buChar char="-"/>
            </a:pPr>
            <a:r>
              <a:rPr lang="it-IT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Progetto Policoro </a:t>
            </a:r>
          </a:p>
          <a:p>
            <a:pPr algn="ctr"/>
            <a:r>
              <a:rPr lang="it-IT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Diocesi di Cefalù e Catania</a:t>
            </a:r>
            <a:endParaRPr lang="it-IT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Freccia a destra con strisce 5"/>
          <p:cNvSpPr/>
          <p:nvPr/>
        </p:nvSpPr>
        <p:spPr>
          <a:xfrm rot="7280510">
            <a:off x="987054" y="2892228"/>
            <a:ext cx="1071570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4" name="Picture 2" descr="C:\Users\SCIACCA\Pictures\presentazione ppt\re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285860"/>
            <a:ext cx="2857500" cy="1857375"/>
          </a:xfrm>
          <a:prstGeom prst="rect">
            <a:avLst/>
          </a:prstGeom>
          <a:noFill/>
        </p:spPr>
      </p:pic>
      <p:sp>
        <p:nvSpPr>
          <p:cNvPr id="8" name="Rettangolo 7"/>
          <p:cNvSpPr/>
          <p:nvPr/>
        </p:nvSpPr>
        <p:spPr>
          <a:xfrm>
            <a:off x="285720" y="3786190"/>
            <a:ext cx="385765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ARFFDD</a:t>
            </a:r>
          </a:p>
          <a:p>
            <a:pPr>
              <a:buFontTx/>
              <a:buChar char="-"/>
            </a:pPr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Ente Parco Dell’Etna</a:t>
            </a:r>
          </a:p>
          <a:p>
            <a:pPr>
              <a:buFontTx/>
              <a:buChar char="-"/>
            </a:pPr>
            <a: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Comune di </a:t>
            </a:r>
            <a:r>
              <a:rPr lang="it-IT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Ragalna</a:t>
            </a:r>
            <a:endParaRPr lang="it-IT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Freccia a destra con strisce 8"/>
          <p:cNvSpPr/>
          <p:nvPr/>
        </p:nvSpPr>
        <p:spPr>
          <a:xfrm rot="2737199">
            <a:off x="3878308" y="3295454"/>
            <a:ext cx="1570506" cy="57150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4786314" y="4214818"/>
            <a:ext cx="4357686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Tx/>
              <a:buChar char="-"/>
            </a:pPr>
            <a:r>
              <a:rPr lang="it-IT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ConfCooperative</a:t>
            </a:r>
            <a:endParaRPr lang="it-IT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Enti di sviluppo locali</a:t>
            </a:r>
            <a:endParaRPr lang="it-IT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FontTx/>
              <a:buChar char="-"/>
            </a:pPr>
            <a:r>
              <a:rPr lang="it-IT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IRCAC</a:t>
            </a:r>
          </a:p>
          <a:p>
            <a:pPr>
              <a:buFontTx/>
              <a:buChar char="-"/>
            </a:pPr>
            <a:r>
              <a:rPr lang="it-IT" sz="3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Etc…etc…</a:t>
            </a:r>
            <a:endParaRPr lang="it-IT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it-IT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9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Progetto Verde Soc. Coop. Agricola</a:t>
            </a:r>
            <a:endParaRPr lang="it-IT" dirty="0"/>
          </a:p>
        </p:txBody>
      </p:sp>
      <p:pic>
        <p:nvPicPr>
          <p:cNvPr id="5" name="Picture 6" descr="C:\Users\SCIACCA\Pictures\My Photo Stream\IMG_03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1571612"/>
            <a:ext cx="3714744" cy="2786058"/>
          </a:xfrm>
          <a:prstGeom prst="rect">
            <a:avLst/>
          </a:prstGeom>
          <a:noFill/>
        </p:spPr>
      </p:pic>
      <p:pic>
        <p:nvPicPr>
          <p:cNvPr id="6" name="Picture 4" descr="C:\Users\SCIACCA\Pictures\presentazione ppt\endoterapia piccol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00438"/>
            <a:ext cx="2143140" cy="2858848"/>
          </a:xfrm>
          <a:prstGeom prst="rect">
            <a:avLst/>
          </a:prstGeom>
          <a:noFill/>
        </p:spPr>
      </p:pic>
      <p:pic>
        <p:nvPicPr>
          <p:cNvPr id="7" name="Picture 3" descr="C:\Users\SCIACCA\Pictures\presentazione ppt\tree picco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571612"/>
            <a:ext cx="3639324" cy="4214842"/>
          </a:xfrm>
          <a:prstGeom prst="rect">
            <a:avLst/>
          </a:prstGeom>
          <a:noFill/>
        </p:spPr>
      </p:pic>
      <p:pic>
        <p:nvPicPr>
          <p:cNvPr id="8" name="Picture 4" descr="Grafic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4714884"/>
            <a:ext cx="314856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2714612" y="928670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 smtClean="0"/>
              <a:t>Si diversifica</a:t>
            </a:r>
            <a:endParaRPr lang="it-IT" sz="4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25 Giugno 2010</a:t>
            </a:r>
            <a:endParaRPr lang="it-IT" dirty="0"/>
          </a:p>
        </p:txBody>
      </p:sp>
      <p:pic>
        <p:nvPicPr>
          <p:cNvPr id="4098" name="Picture 2" descr="C:\Users\SCIACCA\Documents\EtnAvventura\loghi\logo_etnavventu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1357298"/>
            <a:ext cx="5500694" cy="3301457"/>
          </a:xfrm>
          <a:prstGeom prst="rect">
            <a:avLst/>
          </a:prstGeom>
          <a:noFill/>
        </p:spPr>
      </p:pic>
      <p:sp>
        <p:nvSpPr>
          <p:cNvPr id="4" name="Rettangolo 3"/>
          <p:cNvSpPr/>
          <p:nvPr/>
        </p:nvSpPr>
        <p:spPr>
          <a:xfrm>
            <a:off x="1785918" y="5143512"/>
            <a:ext cx="56105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EtnAvventura</a:t>
            </a:r>
            <a:r>
              <a:rPr lang="it-IT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it-IT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Scsd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ATTIVITA’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1214422"/>
            <a:ext cx="3996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PARCO AVVENTURA</a:t>
            </a:r>
            <a:endParaRPr lang="it-IT" sz="3600" b="1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EtnAvventura\Desktop\foto expobimpo\bab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143248"/>
            <a:ext cx="2173299" cy="3233628"/>
          </a:xfrm>
          <a:prstGeom prst="rect">
            <a:avLst/>
          </a:prstGeom>
          <a:noFill/>
        </p:spPr>
      </p:pic>
      <p:pic>
        <p:nvPicPr>
          <p:cNvPr id="4099" name="Picture 3" descr="C:\Users\EtnAvventura\Desktop\foto expobimpo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496"/>
            <a:ext cx="2214578" cy="3323945"/>
          </a:xfrm>
          <a:prstGeom prst="rect">
            <a:avLst/>
          </a:prstGeom>
          <a:noFill/>
        </p:spPr>
      </p:pic>
      <p:pic>
        <p:nvPicPr>
          <p:cNvPr id="18433" name="Picture 1" descr="C:\Users\SCIACCA\Pictures\presentazione ppt\635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571604" y="2714620"/>
            <a:ext cx="2857520" cy="2143140"/>
          </a:xfrm>
          <a:prstGeom prst="rect">
            <a:avLst/>
          </a:prstGeom>
          <a:noFill/>
        </p:spPr>
      </p:pic>
      <p:pic>
        <p:nvPicPr>
          <p:cNvPr id="18434" name="Picture 2" descr="C:\Users\SCIACCA\Pictures\presentazione ppt\1507859_10201122086513681_1495732530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857232"/>
            <a:ext cx="2893207" cy="1928805"/>
          </a:xfrm>
          <a:prstGeom prst="rect">
            <a:avLst/>
          </a:prstGeom>
          <a:noFill/>
        </p:spPr>
      </p:pic>
      <p:pic>
        <p:nvPicPr>
          <p:cNvPr id="18435" name="Picture 3" descr="C:\Users\SCIACCA\Pictures\presentazione ppt\261329_501437133250980_1623453307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2357430"/>
            <a:ext cx="3047989" cy="2285992"/>
          </a:xfrm>
          <a:prstGeom prst="rect">
            <a:avLst/>
          </a:prstGeom>
          <a:noFill/>
        </p:spPr>
      </p:pic>
      <p:pic>
        <p:nvPicPr>
          <p:cNvPr id="18436" name="Picture 4" descr="C:\Users\SCIACCA\Pictures\presentazione ppt\249133_10201122098953992_1564552011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43306" y="4714884"/>
            <a:ext cx="2964645" cy="197643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SCIACCA\Pictures\presentazione ppt\ben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571876"/>
            <a:ext cx="2714644" cy="2878654"/>
          </a:xfrm>
          <a:prstGeom prst="rect">
            <a:avLst/>
          </a:prstGeom>
          <a:noFill/>
        </p:spPr>
      </p:pic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ATTIVITA’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28596" y="1214422"/>
            <a:ext cx="4140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PARCO AVVENTURA</a:t>
            </a:r>
            <a:endParaRPr lang="it-IT" sz="3600" b="1" dirty="0">
              <a:solidFill>
                <a:srgbClr val="C0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286644" y="5214950"/>
            <a:ext cx="16003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C00000"/>
                </a:solidFill>
              </a:rPr>
              <a:t>Per i più grandi</a:t>
            </a:r>
            <a:endParaRPr lang="it-IT" sz="3200" b="1" dirty="0">
              <a:solidFill>
                <a:srgbClr val="C00000"/>
              </a:solidFill>
            </a:endParaRPr>
          </a:p>
        </p:txBody>
      </p:sp>
      <p:pic>
        <p:nvPicPr>
          <p:cNvPr id="1028" name="Picture 4" descr="C:\Users\EtnAvventura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500306"/>
            <a:ext cx="2327278" cy="3487025"/>
          </a:xfrm>
          <a:prstGeom prst="rect">
            <a:avLst/>
          </a:prstGeom>
          <a:noFill/>
        </p:spPr>
      </p:pic>
      <p:pic>
        <p:nvPicPr>
          <p:cNvPr id="1029" name="Picture 5" descr="C:\Users\EtnAvventura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3643314"/>
            <a:ext cx="2002480" cy="3000372"/>
          </a:xfrm>
          <a:prstGeom prst="rect">
            <a:avLst/>
          </a:prstGeom>
          <a:noFill/>
        </p:spPr>
      </p:pic>
      <p:pic>
        <p:nvPicPr>
          <p:cNvPr id="1031" name="Picture 7" descr="C:\Users\EtnAvventura\Desktop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428604"/>
            <a:ext cx="2097518" cy="3142770"/>
          </a:xfrm>
          <a:prstGeom prst="rect">
            <a:avLst/>
          </a:prstGeom>
          <a:noFill/>
        </p:spPr>
      </p:pic>
      <p:pic>
        <p:nvPicPr>
          <p:cNvPr id="1027" name="Picture 3" descr="C:\Users\EtnAvventura\Desktop\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2571744"/>
            <a:ext cx="2903518" cy="19378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ATTIVITA’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428728" y="1142984"/>
            <a:ext cx="6616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Scuole ed Educazione Ambientale</a:t>
            </a:r>
            <a:endParaRPr lang="it-IT" sz="3600" b="1" dirty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EtnAvventura\Desktop\foto expobimpo\DSC_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726586"/>
            <a:ext cx="4214842" cy="2829099"/>
          </a:xfrm>
          <a:prstGeom prst="rect">
            <a:avLst/>
          </a:prstGeom>
          <a:noFill/>
        </p:spPr>
      </p:pic>
      <p:pic>
        <p:nvPicPr>
          <p:cNvPr id="2052" name="Picture 4" descr="C:\Users\EtnAvventura\Desktop\foto expobimpo\DSC_04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785926"/>
            <a:ext cx="2710376" cy="1819267"/>
          </a:xfrm>
          <a:prstGeom prst="rect">
            <a:avLst/>
          </a:prstGeom>
          <a:noFill/>
        </p:spPr>
      </p:pic>
      <p:pic>
        <p:nvPicPr>
          <p:cNvPr id="16385" name="Picture 1" descr="C:\Users\SCIACCA\Pictures\presentazione ppt\1239966_10201260456886910_773802398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928802"/>
            <a:ext cx="4142702" cy="2757486"/>
          </a:xfrm>
          <a:prstGeom prst="rect">
            <a:avLst/>
          </a:prstGeom>
          <a:noFill/>
        </p:spPr>
      </p:pic>
      <p:pic>
        <p:nvPicPr>
          <p:cNvPr id="16386" name="Picture 2" descr="C:\Users\SCIACCA\Pictures\presentazione ppt\1233353_10201260472207293_1624019465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4143380"/>
            <a:ext cx="3571900" cy="237754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357290" y="214290"/>
            <a:ext cx="6616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Scuole ed Educazione Ambientale</a:t>
            </a:r>
          </a:p>
        </p:txBody>
      </p:sp>
      <p:pic>
        <p:nvPicPr>
          <p:cNvPr id="41989" name="Picture 5" descr="C:\Users\SCIACCA\Documents\Etnavventura foto\foto orienteering\DSC_1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929066"/>
            <a:ext cx="4093960" cy="2747960"/>
          </a:xfrm>
          <a:prstGeom prst="rect">
            <a:avLst/>
          </a:prstGeom>
          <a:noFill/>
        </p:spPr>
      </p:pic>
      <p:pic>
        <p:nvPicPr>
          <p:cNvPr id="41987" name="Picture 3" descr="C:\Users\SCIACCA\Documents\Etnavventura foto\foto sito 2013\1351854961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142984"/>
            <a:ext cx="3143272" cy="4191030"/>
          </a:xfrm>
          <a:prstGeom prst="rect">
            <a:avLst/>
          </a:prstGeom>
          <a:noFill/>
        </p:spPr>
      </p:pic>
      <p:pic>
        <p:nvPicPr>
          <p:cNvPr id="41986" name="Picture 2" descr="C:\Users\SCIACCA\Documents\Etnavventura foto\foto sito 2013\13518549946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000108"/>
            <a:ext cx="4071967" cy="30539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214546" y="285728"/>
            <a:ext cx="40570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Aula Verde </a:t>
            </a:r>
            <a:r>
              <a:rPr lang="it-IT" sz="3600" b="1" dirty="0" err="1" smtClean="0">
                <a:solidFill>
                  <a:srgbClr val="C00000"/>
                </a:solidFill>
              </a:rPr>
              <a:t>OutDoor</a:t>
            </a:r>
            <a:endParaRPr lang="it-IT" sz="3600" b="1" dirty="0">
              <a:solidFill>
                <a:srgbClr val="C00000"/>
              </a:solidFill>
            </a:endParaRPr>
          </a:p>
        </p:txBody>
      </p:sp>
      <p:pic>
        <p:nvPicPr>
          <p:cNvPr id="40963" name="Picture 3" descr="C:\Users\SCIACCA\Desktop\fotoaula verde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5"/>
            <a:ext cx="4500594" cy="3375446"/>
          </a:xfrm>
          <a:prstGeom prst="rect">
            <a:avLst/>
          </a:prstGeom>
          <a:noFill/>
        </p:spPr>
      </p:pic>
      <p:pic>
        <p:nvPicPr>
          <p:cNvPr id="40964" name="Picture 4" descr="C:\Users\SCIACCA\Pictures\presentazione ppt\843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2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C:\Users\SCIACCA\Pictures\presentazione ppt\1149041_650496881630092_41326240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3321819" cy="442909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3571868" y="285728"/>
            <a:ext cx="2952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Sport Outdoor</a:t>
            </a:r>
            <a:endParaRPr lang="it-IT" sz="3600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F:\DCIM\102ND40X\DSC_1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643314"/>
            <a:ext cx="3596805" cy="2414258"/>
          </a:xfrm>
          <a:prstGeom prst="rect">
            <a:avLst/>
          </a:prstGeom>
          <a:noFill/>
        </p:spPr>
      </p:pic>
      <p:pic>
        <p:nvPicPr>
          <p:cNvPr id="3076" name="Picture 4" descr="F:\DCIM\102ND40X\DSC_1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429132"/>
            <a:ext cx="3286148" cy="2205738"/>
          </a:xfrm>
          <a:prstGeom prst="rect">
            <a:avLst/>
          </a:prstGeom>
          <a:noFill/>
        </p:spPr>
      </p:pic>
      <p:pic>
        <p:nvPicPr>
          <p:cNvPr id="3077" name="Picture 5" descr="F:\DCIM\102ND40X\DSC_1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28604"/>
            <a:ext cx="2373259" cy="3535724"/>
          </a:xfrm>
          <a:prstGeom prst="rect">
            <a:avLst/>
          </a:prstGeom>
          <a:noFill/>
        </p:spPr>
      </p:pic>
      <p:pic>
        <p:nvPicPr>
          <p:cNvPr id="15362" name="Picture 2" descr="C:\Users\SCIACCA\Pictures\presentazione ppt\1011843_10201377822755841_1101434227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8" y="1071546"/>
            <a:ext cx="3436561" cy="216217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3108" y="285728"/>
            <a:ext cx="4533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solidFill>
                  <a:srgbClr val="C00000"/>
                </a:solidFill>
              </a:rPr>
              <a:t>Eventi didattici gratuiti</a:t>
            </a:r>
            <a:endParaRPr lang="it-IT" sz="3600" b="1" dirty="0">
              <a:solidFill>
                <a:srgbClr val="C00000"/>
              </a:solidFill>
            </a:endParaRPr>
          </a:p>
        </p:txBody>
      </p:sp>
      <p:pic>
        <p:nvPicPr>
          <p:cNvPr id="14337" name="Picture 1" descr="C:\Users\SCIACCA\Pictures\presentazione ppt\caminanti 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3714744" cy="2472626"/>
          </a:xfrm>
          <a:prstGeom prst="rect">
            <a:avLst/>
          </a:prstGeom>
          <a:noFill/>
        </p:spPr>
      </p:pic>
      <p:pic>
        <p:nvPicPr>
          <p:cNvPr id="14339" name="Picture 3" descr="C:\Users\SCIACCA\Pictures\presentazione ppt\1011569_10201260445046614_1868881174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260" y="3786190"/>
            <a:ext cx="4000863" cy="2663075"/>
          </a:xfrm>
          <a:prstGeom prst="rect">
            <a:avLst/>
          </a:prstGeom>
          <a:noFill/>
        </p:spPr>
      </p:pic>
      <p:pic>
        <p:nvPicPr>
          <p:cNvPr id="14340" name="Picture 4" descr="C:\Users\SCIACCA\Pictures\presentazione ppt\caminanti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000108"/>
            <a:ext cx="3786214" cy="2520199"/>
          </a:xfrm>
          <a:prstGeom prst="rect">
            <a:avLst/>
          </a:prstGeom>
          <a:noFill/>
        </p:spPr>
      </p:pic>
      <p:pic>
        <p:nvPicPr>
          <p:cNvPr id="14342" name="Picture 6" descr="C:\Users\SCIACCA\Pictures\presentazione ppt\689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714752"/>
            <a:ext cx="3929090" cy="270527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progetto </a:t>
            </a:r>
            <a:r>
              <a:rPr lang="it-IT" dirty="0" err="1" smtClean="0"/>
              <a:t>EtnAvventura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err="1"/>
              <a:t>E</a:t>
            </a:r>
            <a:r>
              <a:rPr lang="it-IT" dirty="0" err="1" smtClean="0"/>
              <a:t>cocampus</a:t>
            </a:r>
            <a:r>
              <a:rPr lang="it-IT" dirty="0" smtClean="0"/>
              <a:t> dell’Etna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500034" y="1357298"/>
            <a:ext cx="3143272" cy="785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00B050"/>
                </a:solidFill>
              </a:rPr>
              <a:t>Cos’è:</a:t>
            </a:r>
            <a:endParaRPr lang="it-IT" sz="44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SCIACCA\Pictures\presentazione ppt\mappa_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969164"/>
            <a:ext cx="6500858" cy="466436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071670" y="357166"/>
            <a:ext cx="5331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C00000"/>
                </a:solidFill>
              </a:rPr>
              <a:t>Tradizione</a:t>
            </a:r>
            <a:endParaRPr lang="it-IT" sz="3600" b="1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SCIACCA\Pictures\presentazione ppt\10500583_706114439467242_5331733271925545171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643314"/>
            <a:ext cx="3905245" cy="2928934"/>
          </a:xfrm>
          <a:prstGeom prst="rect">
            <a:avLst/>
          </a:prstGeom>
          <a:noFill/>
        </p:spPr>
      </p:pic>
      <p:pic>
        <p:nvPicPr>
          <p:cNvPr id="13315" name="Picture 3" descr="C:\Users\SCIACCA\Pictures\presentazione ppt\865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142984"/>
            <a:ext cx="3357586" cy="4476781"/>
          </a:xfrm>
          <a:prstGeom prst="rect">
            <a:avLst/>
          </a:prstGeom>
          <a:noFill/>
        </p:spPr>
      </p:pic>
      <p:pic>
        <p:nvPicPr>
          <p:cNvPr id="13317" name="Picture 5" descr="C:\Users\SCIACCA\Pictures\2012-11-02\052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85728"/>
            <a:ext cx="2428892" cy="323852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Rete work in progress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Associazioni ambientaliste</a:t>
            </a:r>
          </a:p>
          <a:p>
            <a:r>
              <a:rPr lang="it-IT" dirty="0" smtClean="0"/>
              <a:t>Associazioni Culturali e Sportive</a:t>
            </a:r>
          </a:p>
          <a:p>
            <a:r>
              <a:rPr lang="it-IT" dirty="0" smtClean="0"/>
              <a:t>Ricettività</a:t>
            </a:r>
          </a:p>
          <a:p>
            <a:r>
              <a:rPr lang="it-IT" dirty="0" smtClean="0"/>
              <a:t>Punti Ristoro</a:t>
            </a:r>
          </a:p>
          <a:p>
            <a:r>
              <a:rPr lang="it-IT" dirty="0" smtClean="0"/>
              <a:t>Cooperative Sociali</a:t>
            </a:r>
          </a:p>
          <a:p>
            <a:r>
              <a:rPr lang="it-IT" dirty="0" smtClean="0"/>
              <a:t>Centri per il disagio giovanile</a:t>
            </a:r>
          </a:p>
          <a:p>
            <a:r>
              <a:rPr lang="it-IT" dirty="0" smtClean="0"/>
              <a:t>Agenzie/ditte di servizi escursionistici</a:t>
            </a:r>
          </a:p>
          <a:p>
            <a:r>
              <a:rPr lang="it-IT" dirty="0" smtClean="0"/>
              <a:t>promozione dei prodotti tipici e dell’ artigianato</a:t>
            </a:r>
          </a:p>
          <a:p>
            <a:r>
              <a:rPr lang="it-IT" dirty="0" smtClean="0"/>
              <a:t>Convenzione osservatorio astrofisico</a:t>
            </a:r>
          </a:p>
          <a:p>
            <a:r>
              <a:rPr lang="it-IT" dirty="0" smtClean="0"/>
              <a:t>Convenzione Funivia dell’Etna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Sviluppo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C00000"/>
                </a:solidFill>
              </a:rPr>
              <a:t>del Territorio</a:t>
            </a:r>
            <a:endParaRPr lang="it-IT" dirty="0">
              <a:solidFill>
                <a:srgbClr val="C0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808"/>
          </a:xfrm>
        </p:spPr>
        <p:txBody>
          <a:bodyPr>
            <a:normAutofit/>
          </a:bodyPr>
          <a:lstStyle/>
          <a:p>
            <a:r>
              <a:rPr lang="it-IT" dirty="0" smtClean="0"/>
              <a:t>Diversificazione dei servizi turistici mediante la creazione di attività complementari quali escursionismo, equiturismo, mountain bike, sci, </a:t>
            </a:r>
            <a:r>
              <a:rPr lang="it-IT" dirty="0" err="1" smtClean="0"/>
              <a:t>sci</a:t>
            </a:r>
            <a:r>
              <a:rPr lang="it-IT" dirty="0" smtClean="0"/>
              <a:t> di fondo e tante altre ancora che siano motivo di attrazione verso il turista.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928662" y="4429132"/>
            <a:ext cx="281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Posti di lavoro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00562" y="4714884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destagionalizzazione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714612" y="5286388"/>
            <a:ext cx="46067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Incremento delle presenze</a:t>
            </a:r>
            <a:endParaRPr lang="it-IT" sz="32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14348" y="6000768"/>
            <a:ext cx="51337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Crescita delle attività ricettive</a:t>
            </a:r>
            <a:endParaRPr lang="it-IT" sz="3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7356" y="642918"/>
            <a:ext cx="4972056" cy="939784"/>
          </a:xfrm>
        </p:spPr>
        <p:txBody>
          <a:bodyPr/>
          <a:lstStyle/>
          <a:p>
            <a:r>
              <a:rPr lang="it-IT" dirty="0" smtClean="0">
                <a:solidFill>
                  <a:srgbClr val="C00000"/>
                </a:solidFill>
              </a:rPr>
              <a:t>STAFFFFF ;-)</a:t>
            </a:r>
            <a:endParaRPr lang="it-IT" dirty="0">
              <a:solidFill>
                <a:srgbClr val="C00000"/>
              </a:solidFill>
            </a:endParaRPr>
          </a:p>
        </p:txBody>
      </p:sp>
      <p:pic>
        <p:nvPicPr>
          <p:cNvPr id="10242" name="Picture 2" descr="C:\Users\SCIACCA\Pictures\presentazione ppt\532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714620"/>
            <a:ext cx="4500594" cy="3375448"/>
          </a:xfrm>
          <a:prstGeom prst="rect">
            <a:avLst/>
          </a:prstGeom>
          <a:noFill/>
        </p:spPr>
      </p:pic>
      <p:pic>
        <p:nvPicPr>
          <p:cNvPr id="10243" name="Picture 3" descr="C:\Users\SCIACCA\Pictures\luca appes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786446" y="928670"/>
            <a:ext cx="2643207" cy="3515722"/>
          </a:xfrm>
          <a:prstGeom prst="rect">
            <a:avLst/>
          </a:prstGeom>
          <a:noFill/>
        </p:spPr>
      </p:pic>
      <p:pic>
        <p:nvPicPr>
          <p:cNvPr id="10244" name="Picture 4" descr="C:\Users\SCIACCA\Documents\Etnavventura foto\foto sito 2013\foto personale\IMG_0091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142908" y="785794"/>
            <a:ext cx="3429024" cy="2571768"/>
          </a:xfrm>
          <a:prstGeom prst="rect">
            <a:avLst/>
          </a:prstGeom>
          <a:noFill/>
        </p:spPr>
      </p:pic>
      <p:sp>
        <p:nvSpPr>
          <p:cNvPr id="11" name="Titolo 1"/>
          <p:cNvSpPr txBox="1">
            <a:spLocks/>
          </p:cNvSpPr>
          <p:nvPr/>
        </p:nvSpPr>
        <p:spPr>
          <a:xfrm>
            <a:off x="1857356" y="5918216"/>
            <a:ext cx="4972056" cy="939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Grazie per l’attenzione</a:t>
            </a:r>
            <a:endParaRPr kumimoji="0" lang="it-IT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45" name="Picture 5" descr="C:\Users\SCIACCA\Documents\Etnavventura foto\foto sito 2013\foto personale\404095_4248595726586_11729387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3714752"/>
            <a:ext cx="1357322" cy="2029394"/>
          </a:xfrm>
          <a:prstGeom prst="rect">
            <a:avLst/>
          </a:prstGeom>
          <a:noFill/>
        </p:spPr>
      </p:pic>
      <p:pic>
        <p:nvPicPr>
          <p:cNvPr id="10246" name="Picture 6" descr="C:\Users\SCIACCA\Documents\Etnavventura foto\foto sito 2013\foto personale\DSC_156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4143380"/>
            <a:ext cx="2284656" cy="15335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42976" y="3429000"/>
            <a:ext cx="7086624" cy="1257295"/>
          </a:xfrm>
        </p:spPr>
        <p:txBody>
          <a:bodyPr/>
          <a:lstStyle/>
          <a:p>
            <a:r>
              <a:rPr lang="it-IT" b="1" dirty="0" smtClean="0">
                <a:solidFill>
                  <a:schemeClr val="bg1"/>
                </a:solidFill>
              </a:rPr>
              <a:t>Compatibili con l’Ambiente.</a:t>
            </a:r>
          </a:p>
          <a:p>
            <a:r>
              <a:rPr lang="it-IT" b="1" dirty="0" smtClean="0">
                <a:solidFill>
                  <a:schemeClr val="bg1"/>
                </a:solidFill>
              </a:rPr>
              <a:t>Piacevoli ed interessanti per i fruitori.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14282" y="357166"/>
            <a:ext cx="3214710" cy="928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</a:rPr>
              <a:t>Passione           </a:t>
            </a:r>
            <a:endParaRPr lang="it-IT" sz="54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000100" y="550070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/>
              <a:t>In linea con l’impianto legislativo Regionale in materia di Parchi e Riserve Naturali.</a:t>
            </a:r>
            <a:endParaRPr lang="it-IT" sz="28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500166" y="2357430"/>
            <a:ext cx="2455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b="1" dirty="0" smtClean="0">
                <a:solidFill>
                  <a:srgbClr val="00B05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Attività </a:t>
            </a:r>
            <a:endParaRPr lang="it-IT" sz="5400" b="1" dirty="0">
              <a:solidFill>
                <a:srgbClr val="00B05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Freccia a destra 7"/>
          <p:cNvSpPr/>
          <p:nvPr/>
        </p:nvSpPr>
        <p:spPr>
          <a:xfrm>
            <a:off x="3357554" y="714356"/>
            <a:ext cx="128588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4643438" y="428604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5400" b="1" dirty="0" smtClean="0">
                <a:solidFill>
                  <a:srgbClr val="00B050"/>
                </a:solidFill>
                <a:effectLst>
                  <a:innerShdw blurRad="114300">
                    <a:prstClr val="black"/>
                  </a:innerShdw>
                </a:effectLst>
              </a:rPr>
              <a:t>IDEA</a:t>
            </a:r>
            <a:endParaRPr lang="it-IT" sz="5400" b="1" dirty="0">
              <a:solidFill>
                <a:srgbClr val="00B050"/>
              </a:solidFill>
              <a:effectLst>
                <a:innerShdw blurRad="114300">
                  <a:prstClr val="black"/>
                </a:inn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2910" y="1428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it-IT" b="1" dirty="0" smtClean="0"/>
              <a:t>Fruizione </a:t>
            </a:r>
            <a:r>
              <a:rPr lang="it-IT" b="1" dirty="0"/>
              <a:t>attenta e partecipata della Natura, mediante attività ecocompatibili, portatrici di una nuova cultura dell’Ambiente e delle sue identità culturali, antropologiche, enogastronomiche che forti ancora permangono su tutto il territorio e che occorre conservare e diffondere alle nuove generazioni.</a:t>
            </a:r>
          </a:p>
          <a:p>
            <a:endParaRPr lang="it-IT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MISSION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297180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it-IT" b="1" dirty="0"/>
              <a:t>Promuovere la diffusione dello “sport al naturale”, in una “palestra naturale”, attraverso la pratica degli sport outdoor quali percorsi sospesi sugli alberi, mountain bike, orienteering, trekking, </a:t>
            </a:r>
            <a:r>
              <a:rPr lang="it-IT" b="1" dirty="0" err="1" smtClean="0"/>
              <a:t>ecorunning</a:t>
            </a:r>
            <a:r>
              <a:rPr lang="it-IT" b="1" dirty="0"/>
              <a:t> </a:t>
            </a:r>
            <a:r>
              <a:rPr lang="it-IT" b="1" dirty="0" err="1" smtClean="0"/>
              <a:t>etc…</a:t>
            </a:r>
            <a:r>
              <a:rPr lang="it-IT" b="1" dirty="0" smtClean="0"/>
              <a:t> </a:t>
            </a:r>
            <a:r>
              <a:rPr lang="it-IT" b="1" dirty="0" err="1" smtClean="0"/>
              <a:t>etc…</a:t>
            </a:r>
            <a:endParaRPr lang="it-IT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14348" y="357166"/>
            <a:ext cx="4286280" cy="121444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it-IT" dirty="0" smtClean="0"/>
              <a:t>2003 TRACCE SICANE </a:t>
            </a:r>
          </a:p>
          <a:p>
            <a:pPr>
              <a:buNone/>
            </a:pPr>
            <a:r>
              <a:rPr lang="it-IT" dirty="0" smtClean="0"/>
              <a:t>         Turismo Verde </a:t>
            </a:r>
          </a:p>
          <a:p>
            <a:pPr>
              <a:buNone/>
            </a:pPr>
            <a:endParaRPr lang="it-IT" dirty="0" smtClean="0"/>
          </a:p>
          <a:p>
            <a:pPr>
              <a:buFontTx/>
              <a:buChar char="-"/>
            </a:pPr>
            <a:endParaRPr lang="it-IT" dirty="0" smtClean="0"/>
          </a:p>
          <a:p>
            <a:pPr>
              <a:buFontTx/>
              <a:buChar char="-"/>
            </a:pPr>
            <a:endParaRPr lang="it-IT" dirty="0"/>
          </a:p>
        </p:txBody>
      </p:sp>
      <p:pic>
        <p:nvPicPr>
          <p:cNvPr id="6" name="Picture 5" descr="Grafic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28604"/>
            <a:ext cx="180975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428596" y="3143249"/>
            <a:ext cx="8501122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it-IT" sz="3200" b="1" dirty="0" smtClean="0">
                <a:solidFill>
                  <a:schemeClr val="bg1"/>
                </a:solidFill>
              </a:rPr>
              <a:t>Dichiarazione di Quebec: “l’Ecoturismo è un modo responsabile di viaggiare in aree naturali, conservando l’ambiente e sostenendo il benessere delle popolazioni locali”.</a:t>
            </a:r>
            <a:endParaRPr lang="it-IT" sz="3200" b="1" cap="none" spc="150" dirty="0">
              <a:ln w="11430"/>
              <a:solidFill>
                <a:schemeClr val="bg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143932" cy="1071570"/>
          </a:xfrm>
        </p:spPr>
        <p:txBody>
          <a:bodyPr>
            <a:normAutofit/>
          </a:bodyPr>
          <a:lstStyle/>
          <a:p>
            <a:pPr algn="l"/>
            <a:r>
              <a:rPr lang="it-IT" sz="2800" dirty="0" smtClean="0"/>
              <a:t>- Luglio 2008 primo parco avventura sulle Madonie</a:t>
            </a:r>
            <a:endParaRPr lang="it-IT" sz="2800" dirty="0"/>
          </a:p>
        </p:txBody>
      </p:sp>
      <p:sp>
        <p:nvSpPr>
          <p:cNvPr id="9" name="Titolo 1"/>
          <p:cNvSpPr txBox="1">
            <a:spLocks/>
          </p:cNvSpPr>
          <p:nvPr/>
        </p:nvSpPr>
        <p:spPr>
          <a:xfrm>
            <a:off x="357158" y="1071546"/>
            <a:ext cx="8143932" cy="1071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- Settembre 2008 ETNA</a:t>
            </a:r>
            <a:endParaRPr kumimoji="0" lang="it-IT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8596" y="2786058"/>
            <a:ext cx="7844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ETNA…questa</a:t>
            </a:r>
            <a:r>
              <a:rPr lang="it-IT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sconosciuta!</a:t>
            </a:r>
            <a:endParaRPr lang="it-IT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428596" y="4214818"/>
            <a:ext cx="8182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2008 PROGETTO POLICORO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71472" y="5429264"/>
            <a:ext cx="479086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AdC</a:t>
            </a:r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Diocesi di Cefalù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5" name="Picture 7" descr="C:\Users\SCIACCA\Pictures\presentazione ppt\ProgettoPolicoroMED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3170" y="4977568"/>
            <a:ext cx="2152101" cy="1666142"/>
          </a:xfrm>
          <a:prstGeom prst="rect">
            <a:avLst/>
          </a:prstGeom>
          <a:noFill/>
        </p:spPr>
      </p:pic>
      <p:pic>
        <p:nvPicPr>
          <p:cNvPr id="2057" name="Picture 9" descr="https://encrypted-tbn1.gstatic.com/images?q=tbn:ANd9GcSX5lo0awHL9zLHW1XRi-yk3PcWvhJKxVZJyZ_aCqPZ-4knmReMLbfR1ys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1928802"/>
            <a:ext cx="1171575" cy="9620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428596" y="357166"/>
            <a:ext cx="7701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Formazione Regionale e Nazionale</a:t>
            </a:r>
            <a:endParaRPr lang="it-IT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57158" y="1214422"/>
            <a:ext cx="792980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Competenze tecniche e strumenti: dall’idea </a:t>
            </a:r>
          </a:p>
          <a:p>
            <a:r>
              <a:rPr lang="it-IT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alla sua elaborazione e realizzazione </a:t>
            </a:r>
          </a:p>
          <a:p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dal business </a:t>
            </a:r>
            <a:r>
              <a:rPr lang="it-IT" sz="2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plan</a:t>
            </a:r>
            <a:r>
              <a:rPr lang="it-IT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ad un progetto concreto e verificabile.</a:t>
            </a:r>
            <a:endParaRPr lang="it-IT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642910" y="4643446"/>
            <a:ext cx="785818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IMPORTANZA DELLA PERSONA</a:t>
            </a:r>
          </a:p>
          <a:p>
            <a:pPr algn="ctr"/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Non esistono formule magiche per creare lavoro.</a:t>
            </a:r>
          </a:p>
          <a:p>
            <a:pPr algn="ctr"/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Occorre investire nell’intelligenza e nel cuore delle persone (Don Mario </a:t>
            </a:r>
            <a:r>
              <a:rPr lang="it-IT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Operti</a:t>
            </a:r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).</a:t>
            </a:r>
            <a:endParaRPr lang="it-IT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580996" y="3081334"/>
            <a:ext cx="46339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Importanza della rete</a:t>
            </a:r>
            <a:endParaRPr lang="it-IT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42910" y="3714752"/>
            <a:ext cx="463394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it-IT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Nuovo modus operandi</a:t>
            </a:r>
            <a:endParaRPr lang="it-IT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SCIACCA\Pictures\presentazione ppt\policoro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5"/>
            <a:ext cx="4000528" cy="3000396"/>
          </a:xfrm>
          <a:prstGeom prst="rect">
            <a:avLst/>
          </a:prstGeom>
          <a:noFill/>
        </p:spPr>
      </p:pic>
      <p:pic>
        <p:nvPicPr>
          <p:cNvPr id="19458" name="Picture 2" descr="C:\Users\SCIACCA\Pictures\presentazione ppt\sam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57166"/>
            <a:ext cx="2714644" cy="3619525"/>
          </a:xfrm>
          <a:prstGeom prst="rect">
            <a:avLst/>
          </a:prstGeom>
          <a:noFill/>
        </p:spPr>
      </p:pic>
      <p:pic>
        <p:nvPicPr>
          <p:cNvPr id="19459" name="Picture 3" descr="C:\Users\SCIACCA\Documents\FOTO\matrimonio\Backstage di un matrimonio\IMG_9047.JPG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714752"/>
            <a:ext cx="3714776" cy="2476516"/>
          </a:xfrm>
          <a:prstGeom prst="rect">
            <a:avLst/>
          </a:prstGeom>
          <a:noFill/>
        </p:spPr>
      </p:pic>
      <p:pic>
        <p:nvPicPr>
          <p:cNvPr id="19461" name="Picture 5" descr="https://scontent-b-mxp.xx.fbcdn.net/hphotos-xap1/t1.0-9/1916485_1298737071896_6586752_n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2" y="3571876"/>
            <a:ext cx="3609960" cy="2707470"/>
          </a:xfrm>
          <a:prstGeom prst="rect">
            <a:avLst/>
          </a:prstGeom>
          <a:noFill/>
        </p:spPr>
      </p:pic>
      <p:pic>
        <p:nvPicPr>
          <p:cNvPr id="19463" name="Picture 7" descr="https://scontent-a-mxp.xx.fbcdn.net/hphotos-xpa1/t1.0-9/p417x417/1916485_1298707551158_5716362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1000108"/>
            <a:ext cx="2786082" cy="20895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402</Words>
  <Application>Microsoft Office PowerPoint</Application>
  <PresentationFormat>Presentazione su schermo (4:3)</PresentationFormat>
  <Paragraphs>80</Paragraphs>
  <Slides>23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Presentazione standard di PowerPoint</vt:lpstr>
      <vt:lpstr>Il progetto EtnAvventura Ecocampus dell’Etna</vt:lpstr>
      <vt:lpstr>Presentazione standard di PowerPoint</vt:lpstr>
      <vt:lpstr>MISSION</vt:lpstr>
      <vt:lpstr>MISSION</vt:lpstr>
      <vt:lpstr>Presentazione standard di PowerPoint</vt:lpstr>
      <vt:lpstr>- Luglio 2008 primo parco avventura sulle Madonie</vt:lpstr>
      <vt:lpstr>Presentazione standard di PowerPoint</vt:lpstr>
      <vt:lpstr>Presentazione standard di PowerPoint</vt:lpstr>
      <vt:lpstr>Rete territoriale</vt:lpstr>
      <vt:lpstr>Progetto Verde Soc. Coop. Agricola</vt:lpstr>
      <vt:lpstr>25 Giugno 2010</vt:lpstr>
      <vt:lpstr>ATTIVITA’</vt:lpstr>
      <vt:lpstr>ATTIVITA’</vt:lpstr>
      <vt:lpstr>ATTIVITA’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Rete work in progress</vt:lpstr>
      <vt:lpstr>Sviluppo del Territorio</vt:lpstr>
      <vt:lpstr>STAFFFFF ;-)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EtnAvventura</dc:creator>
  <cp:lastModifiedBy>Silvia Bianco</cp:lastModifiedBy>
  <cp:revision>97</cp:revision>
  <dcterms:created xsi:type="dcterms:W3CDTF">2011-12-14T07:45:36Z</dcterms:created>
  <dcterms:modified xsi:type="dcterms:W3CDTF">2014-07-09T08:14:09Z</dcterms:modified>
</cp:coreProperties>
</file>