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79" r:id="rId4"/>
    <p:sldId id="259" r:id="rId5"/>
    <p:sldId id="262" r:id="rId6"/>
    <p:sldId id="264" r:id="rId7"/>
    <p:sldId id="263" r:id="rId8"/>
    <p:sldId id="266" r:id="rId9"/>
    <p:sldId id="267" r:id="rId10"/>
    <p:sldId id="268" r:id="rId11"/>
    <p:sldId id="280" r:id="rId12"/>
    <p:sldId id="271" r:id="rId13"/>
    <p:sldId id="269" r:id="rId14"/>
    <p:sldId id="272" r:id="rId15"/>
    <p:sldId id="281" r:id="rId16"/>
    <p:sldId id="282" r:id="rId17"/>
    <p:sldId id="273" r:id="rId18"/>
    <p:sldId id="274" r:id="rId19"/>
    <p:sldId id="283" r:id="rId20"/>
    <p:sldId id="284" r:id="rId21"/>
    <p:sldId id="275" r:id="rId22"/>
    <p:sldId id="276" r:id="rId23"/>
    <p:sldId id="277" r:id="rId24"/>
    <p:sldId id="285" r:id="rId25"/>
    <p:sldId id="278"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00"/>
    <a:srgbClr val="008000"/>
    <a:srgbClr val="0033CC"/>
    <a:srgbClr val="CC00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09/07/2014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09/07/2014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www.progettopolicoro.it/modules.php?name=gallery&amp;mghash=8288d401e01929bd53e1e0c701395ed1&amp;mggal=18&amp;mgid=14&amp;mgcmd=noslide"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hyperlink" Target="http://www.progettopolicoro.it/modules.php?name=Video_1"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www.progettopolicoro.it/modules.php?name=gallery&amp;mghash=edf3512944e4e9cb156291ba0468a6c0&amp;mggal=20&amp;mgid=10&amp;mgcmd=noslide" TargetMode="Externa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www.progettopolicoro.it/"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rogettoPolicoro"/>
          <p:cNvPicPr>
            <a:picLocks noChangeAspect="1" noChangeArrowheads="1"/>
          </p:cNvPicPr>
          <p:nvPr/>
        </p:nvPicPr>
        <p:blipFill>
          <a:blip r:embed="rId2" cstate="print"/>
          <a:srcRect/>
          <a:stretch>
            <a:fillRect/>
          </a:stretch>
        </p:blipFill>
        <p:spPr bwMode="auto">
          <a:xfrm>
            <a:off x="609600" y="304800"/>
            <a:ext cx="8001000" cy="6197600"/>
          </a:xfrm>
          <a:prstGeom prst="rect">
            <a:avLst/>
          </a:prstGeom>
          <a:noFill/>
        </p:spPr>
      </p:pic>
      <p:pic>
        <p:nvPicPr>
          <p:cNvPr id="4106" name="Picture 10" descr="GiovanePolicoroallavoro!"/>
          <p:cNvPicPr>
            <a:picLocks noChangeAspect="1" noChangeArrowheads="1"/>
          </p:cNvPicPr>
          <p:nvPr/>
        </p:nvPicPr>
        <p:blipFill>
          <a:blip r:embed="rId3" cstate="print"/>
          <a:srcRect r="28031"/>
          <a:stretch>
            <a:fillRect/>
          </a:stretch>
        </p:blipFill>
        <p:spPr bwMode="auto">
          <a:xfrm rot="921241">
            <a:off x="5940227" y="397460"/>
            <a:ext cx="1202626" cy="1255528"/>
          </a:xfrm>
          <a:prstGeom prst="rect">
            <a:avLst/>
          </a:prstGeom>
          <a:noFill/>
        </p:spPr>
      </p:pic>
      <p:pic>
        <p:nvPicPr>
          <p:cNvPr id="4103" name="Picture 7" descr="100_8134"/>
          <p:cNvPicPr>
            <a:picLocks noChangeAspect="1" noChangeArrowheads="1"/>
          </p:cNvPicPr>
          <p:nvPr/>
        </p:nvPicPr>
        <p:blipFill>
          <a:blip r:embed="rId4" cstate="print"/>
          <a:srcRect/>
          <a:stretch>
            <a:fillRect/>
          </a:stretch>
        </p:blipFill>
        <p:spPr bwMode="auto">
          <a:xfrm rot="-1020477">
            <a:off x="614992" y="2777725"/>
            <a:ext cx="1684338" cy="2244725"/>
          </a:xfrm>
          <a:prstGeom prst="rect">
            <a:avLst/>
          </a:prstGeom>
          <a:noFill/>
        </p:spPr>
      </p:pic>
      <p:pic>
        <p:nvPicPr>
          <p:cNvPr id="4105" name="Picture 9" descr="IMG_6783"/>
          <p:cNvPicPr>
            <a:picLocks noChangeAspect="1" noChangeArrowheads="1"/>
          </p:cNvPicPr>
          <p:nvPr/>
        </p:nvPicPr>
        <p:blipFill>
          <a:blip r:embed="rId5" cstate="print"/>
          <a:srcRect/>
          <a:stretch>
            <a:fillRect/>
          </a:stretch>
        </p:blipFill>
        <p:spPr bwMode="auto">
          <a:xfrm rot="1070882">
            <a:off x="6819699" y="4191000"/>
            <a:ext cx="1543050" cy="2057400"/>
          </a:xfrm>
          <a:prstGeom prst="rect">
            <a:avLst/>
          </a:prstGeom>
          <a:noFill/>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2000" fill="hold"/>
                                        <p:tgtEl>
                                          <p:spTgt spid="4100"/>
                                        </p:tgtEl>
                                        <p:attrNameLst>
                                          <p:attrName>ppt_w</p:attrName>
                                        </p:attrNameLst>
                                      </p:cBhvr>
                                      <p:tavLst>
                                        <p:tav tm="0">
                                          <p:val>
                                            <p:fltVal val="0"/>
                                          </p:val>
                                        </p:tav>
                                        <p:tav tm="100000">
                                          <p:val>
                                            <p:strVal val="#ppt_w"/>
                                          </p:val>
                                        </p:tav>
                                      </p:tavLst>
                                    </p:anim>
                                    <p:anim calcmode="lin" valueType="num">
                                      <p:cBhvr>
                                        <p:cTn id="8" dur="2000" fill="hold"/>
                                        <p:tgtEl>
                                          <p:spTgt spid="4100"/>
                                        </p:tgtEl>
                                        <p:attrNameLst>
                                          <p:attrName>ppt_h</p:attrName>
                                        </p:attrNameLst>
                                      </p:cBhvr>
                                      <p:tavLst>
                                        <p:tav tm="0">
                                          <p:val>
                                            <p:fltVal val="0"/>
                                          </p:val>
                                        </p:tav>
                                        <p:tav tm="100000">
                                          <p:val>
                                            <p:strVal val="#ppt_h"/>
                                          </p:val>
                                        </p:tav>
                                      </p:tavLst>
                                    </p:anim>
                                    <p:anim calcmode="lin" valueType="num">
                                      <p:cBhvr>
                                        <p:cTn id="9" dur="2000" fill="hold"/>
                                        <p:tgtEl>
                                          <p:spTgt spid="4100"/>
                                        </p:tgtEl>
                                        <p:attrNameLst>
                                          <p:attrName>style.rotation</p:attrName>
                                        </p:attrNameLst>
                                      </p:cBhvr>
                                      <p:tavLst>
                                        <p:tav tm="0">
                                          <p:val>
                                            <p:fltVal val="360"/>
                                          </p:val>
                                        </p:tav>
                                        <p:tav tm="100000">
                                          <p:val>
                                            <p:fltVal val="0"/>
                                          </p:val>
                                        </p:tav>
                                      </p:tavLst>
                                    </p:anim>
                                    <p:animEffect transition="in" filter="fade">
                                      <p:cBhvr>
                                        <p:cTn id="10" dur="2000"/>
                                        <p:tgtEl>
                                          <p:spTgt spid="4100"/>
                                        </p:tgtEl>
                                      </p:cBhvr>
                                    </p:animEffect>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wipe(down)">
                                      <p:cBhvr>
                                        <p:cTn id="14" dur="580">
                                          <p:stCondLst>
                                            <p:cond delay="0"/>
                                          </p:stCondLst>
                                        </p:cTn>
                                        <p:tgtEl>
                                          <p:spTgt spid="4103"/>
                                        </p:tgtEl>
                                      </p:cBhvr>
                                    </p:animEffect>
                                    <p:anim calcmode="lin" valueType="num">
                                      <p:cBhvr>
                                        <p:cTn id="15" dur="1822" tmFilter="0,0; 0.14,0.36; 0.43,0.73; 0.71,0.91; 1.0,1.0">
                                          <p:stCondLst>
                                            <p:cond delay="0"/>
                                          </p:stCondLst>
                                        </p:cTn>
                                        <p:tgtEl>
                                          <p:spTgt spid="410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10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10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10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103"/>
                                        </p:tgtEl>
                                        <p:attrNameLst>
                                          <p:attrName>ppt_y</p:attrName>
                                        </p:attrNameLst>
                                      </p:cBhvr>
                                      <p:tavLst>
                                        <p:tav tm="0" fmla="#ppt_y-sin(pi*$)/81">
                                          <p:val>
                                            <p:fltVal val="0"/>
                                          </p:val>
                                        </p:tav>
                                        <p:tav tm="100000">
                                          <p:val>
                                            <p:fltVal val="1"/>
                                          </p:val>
                                        </p:tav>
                                      </p:tavLst>
                                    </p:anim>
                                    <p:animScale>
                                      <p:cBhvr>
                                        <p:cTn id="20" dur="26">
                                          <p:stCondLst>
                                            <p:cond delay="650"/>
                                          </p:stCondLst>
                                        </p:cTn>
                                        <p:tgtEl>
                                          <p:spTgt spid="4103"/>
                                        </p:tgtEl>
                                      </p:cBhvr>
                                      <p:to x="100000" y="60000"/>
                                    </p:animScale>
                                    <p:animScale>
                                      <p:cBhvr>
                                        <p:cTn id="21" dur="166" decel="50000">
                                          <p:stCondLst>
                                            <p:cond delay="676"/>
                                          </p:stCondLst>
                                        </p:cTn>
                                        <p:tgtEl>
                                          <p:spTgt spid="4103"/>
                                        </p:tgtEl>
                                      </p:cBhvr>
                                      <p:to x="100000" y="100000"/>
                                    </p:animScale>
                                    <p:animScale>
                                      <p:cBhvr>
                                        <p:cTn id="22" dur="26">
                                          <p:stCondLst>
                                            <p:cond delay="1312"/>
                                          </p:stCondLst>
                                        </p:cTn>
                                        <p:tgtEl>
                                          <p:spTgt spid="4103"/>
                                        </p:tgtEl>
                                      </p:cBhvr>
                                      <p:to x="100000" y="80000"/>
                                    </p:animScale>
                                    <p:animScale>
                                      <p:cBhvr>
                                        <p:cTn id="23" dur="166" decel="50000">
                                          <p:stCondLst>
                                            <p:cond delay="1338"/>
                                          </p:stCondLst>
                                        </p:cTn>
                                        <p:tgtEl>
                                          <p:spTgt spid="4103"/>
                                        </p:tgtEl>
                                      </p:cBhvr>
                                      <p:to x="100000" y="100000"/>
                                    </p:animScale>
                                    <p:animScale>
                                      <p:cBhvr>
                                        <p:cTn id="24" dur="26">
                                          <p:stCondLst>
                                            <p:cond delay="1642"/>
                                          </p:stCondLst>
                                        </p:cTn>
                                        <p:tgtEl>
                                          <p:spTgt spid="4103"/>
                                        </p:tgtEl>
                                      </p:cBhvr>
                                      <p:to x="100000" y="90000"/>
                                    </p:animScale>
                                    <p:animScale>
                                      <p:cBhvr>
                                        <p:cTn id="25" dur="166" decel="50000">
                                          <p:stCondLst>
                                            <p:cond delay="1668"/>
                                          </p:stCondLst>
                                        </p:cTn>
                                        <p:tgtEl>
                                          <p:spTgt spid="4103"/>
                                        </p:tgtEl>
                                      </p:cBhvr>
                                      <p:to x="100000" y="100000"/>
                                    </p:animScale>
                                    <p:animScale>
                                      <p:cBhvr>
                                        <p:cTn id="26" dur="26">
                                          <p:stCondLst>
                                            <p:cond delay="1808"/>
                                          </p:stCondLst>
                                        </p:cTn>
                                        <p:tgtEl>
                                          <p:spTgt spid="4103"/>
                                        </p:tgtEl>
                                      </p:cBhvr>
                                      <p:to x="100000" y="95000"/>
                                    </p:animScale>
                                    <p:animScale>
                                      <p:cBhvr>
                                        <p:cTn id="27" dur="166" decel="50000">
                                          <p:stCondLst>
                                            <p:cond delay="1834"/>
                                          </p:stCondLst>
                                        </p:cTn>
                                        <p:tgtEl>
                                          <p:spTgt spid="4103"/>
                                        </p:tgtEl>
                                      </p:cBhvr>
                                      <p:to x="100000" y="100000"/>
                                    </p:animScale>
                                  </p:childTnLst>
                                </p:cTn>
                              </p:par>
                            </p:childTnLst>
                          </p:cTn>
                        </p:par>
                        <p:par>
                          <p:cTn id="28" fill="hold">
                            <p:stCondLst>
                              <p:cond delay="4000"/>
                            </p:stCondLst>
                            <p:childTnLst>
                              <p:par>
                                <p:cTn id="29" presetID="25" presetClass="entr" presetSubtype="0" fill="hold" nodeType="after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p:cTn id="31" dur="1000" decel="50000" fill="hold">
                                          <p:stCondLst>
                                            <p:cond delay="0"/>
                                          </p:stCondLst>
                                        </p:cTn>
                                        <p:tgtEl>
                                          <p:spTgt spid="4105"/>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4105"/>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4105"/>
                                        </p:tgtEl>
                                        <p:attrNameLst>
                                          <p:attrName>ppt_w</p:attrName>
                                        </p:attrNameLst>
                                      </p:cBhvr>
                                      <p:tavLst>
                                        <p:tav tm="0">
                                          <p:val>
                                            <p:strVal val="#ppt_w*.05"/>
                                          </p:val>
                                        </p:tav>
                                        <p:tav tm="100000">
                                          <p:val>
                                            <p:strVal val="#ppt_w"/>
                                          </p:val>
                                        </p:tav>
                                      </p:tavLst>
                                    </p:anim>
                                    <p:anim calcmode="lin" valueType="num">
                                      <p:cBhvr>
                                        <p:cTn id="34" dur="2000" fill="hold"/>
                                        <p:tgtEl>
                                          <p:spTgt spid="4105"/>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4105"/>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4105"/>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4105"/>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4105"/>
                                        </p:tgtEl>
                                      </p:cBhvr>
                                    </p:animEffect>
                                  </p:childTnLst>
                                </p:cTn>
                              </p:par>
                            </p:childTnLst>
                          </p:cTn>
                        </p:par>
                        <p:par>
                          <p:cTn id="39" fill="hold">
                            <p:stCondLst>
                              <p:cond delay="6000"/>
                            </p:stCondLst>
                            <p:childTnLst>
                              <p:par>
                                <p:cTn id="40" presetID="55" presetClass="entr" presetSubtype="0" fill="hold" nodeType="afterEffect">
                                  <p:stCondLst>
                                    <p:cond delay="0"/>
                                  </p:stCondLst>
                                  <p:childTnLst>
                                    <p:set>
                                      <p:cBhvr>
                                        <p:cTn id="41" dur="1" fill="hold">
                                          <p:stCondLst>
                                            <p:cond delay="0"/>
                                          </p:stCondLst>
                                        </p:cTn>
                                        <p:tgtEl>
                                          <p:spTgt spid="4106"/>
                                        </p:tgtEl>
                                        <p:attrNameLst>
                                          <p:attrName>style.visibility</p:attrName>
                                        </p:attrNameLst>
                                      </p:cBhvr>
                                      <p:to>
                                        <p:strVal val="visible"/>
                                      </p:to>
                                    </p:set>
                                    <p:anim calcmode="lin" valueType="num">
                                      <p:cBhvr>
                                        <p:cTn id="42" dur="1000" fill="hold"/>
                                        <p:tgtEl>
                                          <p:spTgt spid="4106"/>
                                        </p:tgtEl>
                                        <p:attrNameLst>
                                          <p:attrName>ppt_w</p:attrName>
                                        </p:attrNameLst>
                                      </p:cBhvr>
                                      <p:tavLst>
                                        <p:tav tm="0">
                                          <p:val>
                                            <p:strVal val="#ppt_w*0.70"/>
                                          </p:val>
                                        </p:tav>
                                        <p:tav tm="100000">
                                          <p:val>
                                            <p:strVal val="#ppt_w"/>
                                          </p:val>
                                        </p:tav>
                                      </p:tavLst>
                                    </p:anim>
                                    <p:anim calcmode="lin" valueType="num">
                                      <p:cBhvr>
                                        <p:cTn id="43" dur="1000" fill="hold"/>
                                        <p:tgtEl>
                                          <p:spTgt spid="4106"/>
                                        </p:tgtEl>
                                        <p:attrNameLst>
                                          <p:attrName>ppt_h</p:attrName>
                                        </p:attrNameLst>
                                      </p:cBhvr>
                                      <p:tavLst>
                                        <p:tav tm="0">
                                          <p:val>
                                            <p:strVal val="#ppt_h"/>
                                          </p:val>
                                        </p:tav>
                                        <p:tav tm="100000">
                                          <p:val>
                                            <p:strVal val="#ppt_h"/>
                                          </p:val>
                                        </p:tav>
                                      </p:tavLst>
                                    </p:anim>
                                    <p:animEffect transition="in" filter="fade">
                                      <p:cBhvr>
                                        <p:cTn id="44"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rogettoPolicoroSTRETTO"/>
          <p:cNvPicPr>
            <a:picLocks noChangeAspect="1" noChangeArrowheads="1"/>
          </p:cNvPicPr>
          <p:nvPr/>
        </p:nvPicPr>
        <p:blipFill>
          <a:blip r:embed="rId2" cstate="print"/>
          <a:srcRect/>
          <a:stretch>
            <a:fillRect/>
          </a:stretch>
        </p:blipFill>
        <p:spPr bwMode="auto">
          <a:xfrm>
            <a:off x="381000" y="304800"/>
            <a:ext cx="1238672" cy="1042057"/>
          </a:xfrm>
          <a:prstGeom prst="rect">
            <a:avLst/>
          </a:prstGeom>
          <a:noFill/>
        </p:spPr>
      </p:pic>
      <p:sp>
        <p:nvSpPr>
          <p:cNvPr id="13318" name="Text Box 6"/>
          <p:cNvSpPr txBox="1">
            <a:spLocks noChangeArrowheads="1"/>
          </p:cNvSpPr>
          <p:nvPr/>
        </p:nvSpPr>
        <p:spPr bwMode="auto">
          <a:xfrm>
            <a:off x="457200" y="2109788"/>
            <a:ext cx="5925340" cy="3447098"/>
          </a:xfrm>
          <a:prstGeom prst="rect">
            <a:avLst/>
          </a:prstGeom>
          <a:noFill/>
          <a:ln w="9525">
            <a:noFill/>
            <a:miter lim="800000"/>
            <a:headEnd/>
            <a:tailEnd/>
          </a:ln>
          <a:effectLst/>
        </p:spPr>
        <p:txBody>
          <a:bodyPr wrap="none">
            <a:spAutoFit/>
          </a:bodyPr>
          <a:lstStyle/>
          <a:p>
            <a:r>
              <a:rPr lang="it-IT" sz="1400" dirty="0">
                <a:latin typeface="Arial Rounded MT Bold" pitchFamily="34" charset="0"/>
              </a:rPr>
              <a:t>La “rete” è la modalità operativa privilegiata del Progetto Policoro:</a:t>
            </a:r>
          </a:p>
          <a:p>
            <a:pPr>
              <a:buClr>
                <a:srgbClr val="0000FF"/>
              </a:buClr>
              <a:buFont typeface="Wingdings" pitchFamily="2" charset="2"/>
              <a:buNone/>
            </a:pPr>
            <a:r>
              <a:rPr lang="it-IT" sz="1400" dirty="0">
                <a:latin typeface="Arial Rounded MT Bold" pitchFamily="34" charset="0"/>
              </a:rPr>
              <a:t>  </a:t>
            </a:r>
          </a:p>
          <a:p>
            <a:pPr>
              <a:buClr>
                <a:srgbClr val="0000FF"/>
              </a:buClr>
              <a:buFont typeface="Wingdings" pitchFamily="2" charset="2"/>
              <a:buChar char="ü"/>
            </a:pPr>
            <a:r>
              <a:rPr lang="it-IT" sz="1400" dirty="0">
                <a:latin typeface="Arial Rounded MT Bold" pitchFamily="34" charset="0"/>
              </a:rPr>
              <a:t>  tra le Chiese locali, affinché interagiscano tra di loro </a:t>
            </a:r>
          </a:p>
          <a:p>
            <a:pPr>
              <a:buClr>
                <a:srgbClr val="0000FF"/>
              </a:buClr>
              <a:buFont typeface="Wingdings" pitchFamily="2" charset="2"/>
              <a:buNone/>
            </a:pPr>
            <a:r>
              <a:rPr lang="it-IT" sz="1400" dirty="0">
                <a:latin typeface="Arial Rounded MT Bold" pitchFamily="34" charset="0"/>
              </a:rPr>
              <a:t>     con spirito di solidarietà e di reciprocità;</a:t>
            </a:r>
          </a:p>
          <a:p>
            <a:pPr>
              <a:buClr>
                <a:srgbClr val="0000FF"/>
              </a:buClr>
              <a:buFont typeface="Wingdings" pitchFamily="2" charset="2"/>
              <a:buChar char="ü"/>
            </a:pPr>
            <a:r>
              <a:rPr lang="it-IT" sz="1400" dirty="0">
                <a:latin typeface="Arial Rounded MT Bold" pitchFamily="34" charset="0"/>
              </a:rPr>
              <a:t>  tra gli </a:t>
            </a:r>
            <a:r>
              <a:rPr lang="it-IT" sz="1400" dirty="0" smtClean="0">
                <a:latin typeface="Arial Rounded MT Bold" pitchFamily="34" charset="0"/>
              </a:rPr>
              <a:t>Uffici </a:t>
            </a:r>
            <a:r>
              <a:rPr lang="it-IT" sz="1400" dirty="0">
                <a:latin typeface="Arial Rounded MT Bold" pitchFamily="34" charset="0"/>
              </a:rPr>
              <a:t>pastorali: pastorale sociale e del lavoro, </a:t>
            </a:r>
          </a:p>
          <a:p>
            <a:pPr>
              <a:buClr>
                <a:srgbClr val="0000FF"/>
              </a:buClr>
              <a:buFont typeface="Wingdings" pitchFamily="2" charset="2"/>
              <a:buNone/>
            </a:pPr>
            <a:r>
              <a:rPr lang="it-IT" sz="1400" dirty="0">
                <a:latin typeface="Arial Rounded MT Bold" pitchFamily="34" charset="0"/>
              </a:rPr>
              <a:t>     pastorale giovanile, Caritas;</a:t>
            </a:r>
          </a:p>
          <a:p>
            <a:pPr>
              <a:buClr>
                <a:srgbClr val="0000FF"/>
              </a:buClr>
              <a:buFont typeface="Wingdings" pitchFamily="2" charset="2"/>
              <a:buChar char="ü"/>
            </a:pPr>
            <a:r>
              <a:rPr lang="it-IT" sz="1400" dirty="0">
                <a:latin typeface="Arial Rounded MT Bold" pitchFamily="34" charset="0"/>
              </a:rPr>
              <a:t>  tra le </a:t>
            </a:r>
            <a:r>
              <a:rPr lang="it-IT" sz="1400" dirty="0" smtClean="0">
                <a:latin typeface="Arial Rounded MT Bold" pitchFamily="34" charset="0"/>
              </a:rPr>
              <a:t>Associazioni </a:t>
            </a:r>
            <a:r>
              <a:rPr lang="it-IT" sz="1400" dirty="0">
                <a:latin typeface="Arial Rounded MT Bold" pitchFamily="34" charset="0"/>
              </a:rPr>
              <a:t>del laicato, </a:t>
            </a:r>
          </a:p>
          <a:p>
            <a:pPr>
              <a:buClr>
                <a:srgbClr val="0000FF"/>
              </a:buClr>
              <a:buFont typeface="Wingdings" pitchFamily="2" charset="2"/>
              <a:buNone/>
            </a:pPr>
            <a:r>
              <a:rPr lang="it-IT" sz="1400" dirty="0">
                <a:latin typeface="Arial Rounded MT Bold" pitchFamily="34" charset="0"/>
              </a:rPr>
              <a:t>    che collaborano all’interno </a:t>
            </a:r>
          </a:p>
          <a:p>
            <a:pPr>
              <a:buClr>
                <a:srgbClr val="0000FF"/>
              </a:buClr>
              <a:buFont typeface="Wingdings" pitchFamily="2" charset="2"/>
              <a:buNone/>
            </a:pPr>
            <a:r>
              <a:rPr lang="it-IT" sz="1400" dirty="0">
                <a:latin typeface="Arial Rounded MT Bold" pitchFamily="34" charset="0"/>
              </a:rPr>
              <a:t>    della “Filiera dell’evangelizzazione” </a:t>
            </a:r>
          </a:p>
          <a:p>
            <a:pPr>
              <a:buClr>
                <a:srgbClr val="0000FF"/>
              </a:buClr>
              <a:buFont typeface="Wingdings" pitchFamily="2" charset="2"/>
              <a:buNone/>
            </a:pPr>
            <a:r>
              <a:rPr lang="it-IT" sz="1400" dirty="0">
                <a:latin typeface="Arial Rounded MT Bold" pitchFamily="34" charset="0"/>
              </a:rPr>
              <a:t>    e della “Filiera della formazione”;</a:t>
            </a:r>
          </a:p>
          <a:p>
            <a:pPr>
              <a:buClr>
                <a:srgbClr val="0000FF"/>
              </a:buClr>
              <a:buFont typeface="Wingdings" pitchFamily="2" charset="2"/>
              <a:buChar char="ü"/>
            </a:pPr>
            <a:r>
              <a:rPr lang="it-IT" sz="1400" dirty="0">
                <a:latin typeface="Arial Rounded MT Bold" pitchFamily="34" charset="0"/>
              </a:rPr>
              <a:t> tra la Chiesa, le </a:t>
            </a:r>
            <a:r>
              <a:rPr lang="it-IT" sz="1400" dirty="0" smtClean="0">
                <a:latin typeface="Arial Rounded MT Bold" pitchFamily="34" charset="0"/>
              </a:rPr>
              <a:t>Istituzioni </a:t>
            </a:r>
            <a:r>
              <a:rPr lang="it-IT" sz="1400" dirty="0">
                <a:latin typeface="Arial Rounded MT Bold" pitchFamily="34" charset="0"/>
              </a:rPr>
              <a:t>e le realtà </a:t>
            </a:r>
          </a:p>
          <a:p>
            <a:pPr>
              <a:buClr>
                <a:srgbClr val="0000FF"/>
              </a:buClr>
              <a:buFont typeface="Wingdings" pitchFamily="2" charset="2"/>
              <a:buNone/>
            </a:pPr>
            <a:r>
              <a:rPr lang="it-IT" sz="1400" dirty="0">
                <a:latin typeface="Arial Rounded MT Bold" pitchFamily="34" charset="0"/>
              </a:rPr>
              <a:t>    del privato sociale, per operare insieme </a:t>
            </a:r>
          </a:p>
          <a:p>
            <a:pPr>
              <a:buClr>
                <a:srgbClr val="0000FF"/>
              </a:buClr>
              <a:buFont typeface="Wingdings" pitchFamily="2" charset="2"/>
              <a:buNone/>
            </a:pPr>
            <a:r>
              <a:rPr lang="it-IT" sz="1400" dirty="0">
                <a:latin typeface="Arial Rounded MT Bold" pitchFamily="34" charset="0"/>
              </a:rPr>
              <a:t>    a servizio del bene dei giovani.</a:t>
            </a:r>
          </a:p>
          <a:p>
            <a:pPr>
              <a:buClr>
                <a:srgbClr val="0000FF"/>
              </a:buClr>
              <a:buFont typeface="Wingdings" pitchFamily="2" charset="2"/>
              <a:buChar char="ü"/>
            </a:pPr>
            <a:endParaRPr lang="it-IT" dirty="0">
              <a:latin typeface="Forte" pitchFamily="66" charset="0"/>
            </a:endParaRPr>
          </a:p>
          <a:p>
            <a:pPr>
              <a:buClr>
                <a:srgbClr val="0000FF"/>
              </a:buClr>
            </a:pPr>
            <a:endParaRPr lang="it-IT" dirty="0"/>
          </a:p>
        </p:txBody>
      </p:sp>
      <p:pic>
        <p:nvPicPr>
          <p:cNvPr id="13319" name="Picture 7" descr="rete"/>
          <p:cNvPicPr>
            <a:picLocks noChangeAspect="1" noChangeArrowheads="1"/>
          </p:cNvPicPr>
          <p:nvPr/>
        </p:nvPicPr>
        <p:blipFill>
          <a:blip r:embed="rId3" cstate="print"/>
          <a:srcRect/>
          <a:stretch>
            <a:fillRect/>
          </a:stretch>
        </p:blipFill>
        <p:spPr bwMode="auto">
          <a:xfrm>
            <a:off x="4936042" y="3567364"/>
            <a:ext cx="3429000" cy="2865438"/>
          </a:xfrm>
          <a:prstGeom prst="rect">
            <a:avLst/>
          </a:prstGeom>
          <a:noFill/>
        </p:spPr>
      </p:pic>
      <p:sp>
        <p:nvSpPr>
          <p:cNvPr id="2" name="Rettangolo 1"/>
          <p:cNvSpPr/>
          <p:nvPr/>
        </p:nvSpPr>
        <p:spPr>
          <a:xfrm>
            <a:off x="1971697" y="440300"/>
            <a:ext cx="5187639" cy="1323439"/>
          </a:xfrm>
          <a:prstGeom prst="rect">
            <a:avLst/>
          </a:prstGeom>
          <a:noFill/>
        </p:spPr>
        <p:txBody>
          <a:bodyPr wrap="none" lIns="91440" tIns="45720" rIns="91440" bIns="45720">
            <a:spAutoFit/>
          </a:bodyPr>
          <a:lstStyle/>
          <a:p>
            <a:pPr algn="ctr"/>
            <a:r>
              <a:rPr lang="it-IT" sz="4000" b="1" cap="none" spc="0" dirty="0" smtClean="0">
                <a:ln w="10541" cmpd="sng">
                  <a:solidFill>
                    <a:schemeClr val="tx1">
                      <a:lumMod val="50000"/>
                      <a:lumOff val="50000"/>
                    </a:schemeClr>
                  </a:solidFill>
                  <a:prstDash val="solid"/>
                </a:ln>
                <a:solidFill>
                  <a:srgbClr val="0033CC"/>
                </a:solidFill>
                <a:effectLst/>
                <a:latin typeface="Forte" panose="03060902040502070203" pitchFamily="66" charset="0"/>
              </a:rPr>
              <a:t>Lavorare insieme</a:t>
            </a:r>
          </a:p>
          <a:p>
            <a:pPr algn="ctr"/>
            <a:r>
              <a:rPr lang="it-IT" sz="4000" b="1" dirty="0" smtClean="0">
                <a:ln w="10541" cmpd="sng">
                  <a:solidFill>
                    <a:schemeClr val="tx1">
                      <a:lumMod val="50000"/>
                      <a:lumOff val="50000"/>
                    </a:schemeClr>
                  </a:solidFill>
                  <a:prstDash val="solid"/>
                </a:ln>
                <a:solidFill>
                  <a:srgbClr val="00B0F0"/>
                </a:solidFill>
                <a:latin typeface="Forte" panose="03060902040502070203" pitchFamily="66" charset="0"/>
              </a:rPr>
              <a:t>cioè…</a:t>
            </a:r>
            <a:r>
              <a:rPr lang="it-IT" sz="4000" b="1" dirty="0" smtClean="0">
                <a:ln w="10541" cmpd="sng">
                  <a:solidFill>
                    <a:schemeClr val="tx1">
                      <a:lumMod val="50000"/>
                      <a:lumOff val="50000"/>
                    </a:schemeClr>
                  </a:solidFill>
                  <a:prstDash val="solid"/>
                </a:ln>
                <a:solidFill>
                  <a:srgbClr val="0033CC"/>
                </a:solidFill>
                <a:latin typeface="Forte" panose="03060902040502070203" pitchFamily="66" charset="0"/>
              </a:rPr>
              <a:t> Crescere «in rete»</a:t>
            </a:r>
            <a:endParaRPr lang="it-IT" sz="4000" b="1" cap="none" spc="0" dirty="0">
              <a:ln w="10541" cmpd="sng">
                <a:solidFill>
                  <a:schemeClr val="tx1">
                    <a:lumMod val="50000"/>
                    <a:lumOff val="50000"/>
                  </a:schemeClr>
                </a:solidFill>
                <a:prstDash val="solid"/>
              </a:ln>
              <a:solidFill>
                <a:srgbClr val="0033CC"/>
              </a:solidFill>
              <a:effectLst/>
              <a:latin typeface="Forte" panose="03060902040502070203" pitchFamily="66" charset="0"/>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strVal val="#ppt_w*0.70"/>
                                          </p:val>
                                        </p:tav>
                                        <p:tav tm="100000">
                                          <p:val>
                                            <p:strVal val="#ppt_w"/>
                                          </p:val>
                                        </p:tav>
                                      </p:tavLst>
                                    </p:anim>
                                    <p:anim calcmode="lin" valueType="num">
                                      <p:cBhvr>
                                        <p:cTn id="8" dur="2000" fill="hold"/>
                                        <p:tgtEl>
                                          <p:spTgt spid="13316"/>
                                        </p:tgtEl>
                                        <p:attrNameLst>
                                          <p:attrName>ppt_h</p:attrName>
                                        </p:attrNameLst>
                                      </p:cBhvr>
                                      <p:tavLst>
                                        <p:tav tm="0">
                                          <p:val>
                                            <p:strVal val="#ppt_h"/>
                                          </p:val>
                                        </p:tav>
                                        <p:tav tm="100000">
                                          <p:val>
                                            <p:strVal val="#ppt_h"/>
                                          </p:val>
                                        </p:tav>
                                      </p:tavLst>
                                    </p:anim>
                                    <p:animEffect transition="in" filter="fade">
                                      <p:cBhvr>
                                        <p:cTn id="9" dur="2000"/>
                                        <p:tgtEl>
                                          <p:spTgt spid="13316"/>
                                        </p:tgtEl>
                                      </p:cBhvr>
                                    </p:animEffect>
                                  </p:childTnLst>
                                </p:cTn>
                              </p:par>
                            </p:childTnLst>
                          </p:cTn>
                        </p:par>
                        <p:par>
                          <p:cTn id="10" fill="hold">
                            <p:stCondLst>
                              <p:cond delay="2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1000"/>
                                        <p:tgtEl>
                                          <p:spTgt spid="2"/>
                                        </p:tgtEl>
                                      </p:cBhvr>
                                    </p:animEffect>
                                  </p:childTnLst>
                                </p:cTn>
                              </p:par>
                            </p:childTnLst>
                          </p:cTn>
                        </p:par>
                        <p:par>
                          <p:cTn id="14" fill="hold">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p:cTn id="17" dur="1000" fill="hold"/>
                                        <p:tgtEl>
                                          <p:spTgt spid="13318"/>
                                        </p:tgtEl>
                                        <p:attrNameLst>
                                          <p:attrName>ppt_w</p:attrName>
                                        </p:attrNameLst>
                                      </p:cBhvr>
                                      <p:tavLst>
                                        <p:tav tm="0">
                                          <p:val>
                                            <p:fltVal val="0"/>
                                          </p:val>
                                        </p:tav>
                                        <p:tav tm="100000">
                                          <p:val>
                                            <p:strVal val="#ppt_w"/>
                                          </p:val>
                                        </p:tav>
                                      </p:tavLst>
                                    </p:anim>
                                    <p:anim calcmode="lin" valueType="num">
                                      <p:cBhvr>
                                        <p:cTn id="18" dur="1000" fill="hold"/>
                                        <p:tgtEl>
                                          <p:spTgt spid="13318"/>
                                        </p:tgtEl>
                                        <p:attrNameLst>
                                          <p:attrName>ppt_h</p:attrName>
                                        </p:attrNameLst>
                                      </p:cBhvr>
                                      <p:tavLst>
                                        <p:tav tm="0">
                                          <p:val>
                                            <p:fltVal val="0"/>
                                          </p:val>
                                        </p:tav>
                                        <p:tav tm="100000">
                                          <p:val>
                                            <p:strVal val="#ppt_h"/>
                                          </p:val>
                                        </p:tav>
                                      </p:tavLst>
                                    </p:anim>
                                    <p:animEffect transition="in" filter="fade">
                                      <p:cBhvr>
                                        <p:cTn id="19" dur="1000"/>
                                        <p:tgtEl>
                                          <p:spTgt spid="13318"/>
                                        </p:tgtEl>
                                      </p:cBhvr>
                                    </p:animEffect>
                                  </p:childTnLst>
                                </p:cTn>
                              </p:par>
                            </p:childTnLst>
                          </p:cTn>
                        </p:par>
                        <p:par>
                          <p:cTn id="20" fill="hold">
                            <p:stCondLst>
                              <p:cond delay="4000"/>
                            </p:stCondLst>
                            <p:childTnLst>
                              <p:par>
                                <p:cTn id="21" presetID="31" presetClass="entr" presetSubtype="0" fill="hold" nodeType="afterEffect">
                                  <p:stCondLst>
                                    <p:cond delay="1500"/>
                                  </p:stCondLst>
                                  <p:iterate type="lt">
                                    <p:tmPct val="5000"/>
                                  </p:iterate>
                                  <p:childTnLst>
                                    <p:set>
                                      <p:cBhvr>
                                        <p:cTn id="22" dur="1" fill="hold">
                                          <p:stCondLst>
                                            <p:cond delay="0"/>
                                          </p:stCondLst>
                                        </p:cTn>
                                        <p:tgtEl>
                                          <p:spTgt spid="13319"/>
                                        </p:tgtEl>
                                        <p:attrNameLst>
                                          <p:attrName>style.visibility</p:attrName>
                                        </p:attrNameLst>
                                      </p:cBhvr>
                                      <p:to>
                                        <p:strVal val="visible"/>
                                      </p:to>
                                    </p:set>
                                    <p:anim calcmode="lin" valueType="num">
                                      <p:cBhvr>
                                        <p:cTn id="23" dur="1000" fill="hold"/>
                                        <p:tgtEl>
                                          <p:spTgt spid="13319"/>
                                        </p:tgtEl>
                                        <p:attrNameLst>
                                          <p:attrName>ppt_w</p:attrName>
                                        </p:attrNameLst>
                                      </p:cBhvr>
                                      <p:tavLst>
                                        <p:tav tm="0">
                                          <p:val>
                                            <p:fltVal val="0"/>
                                          </p:val>
                                        </p:tav>
                                        <p:tav tm="100000">
                                          <p:val>
                                            <p:strVal val="#ppt_w"/>
                                          </p:val>
                                        </p:tav>
                                      </p:tavLst>
                                    </p:anim>
                                    <p:anim calcmode="lin" valueType="num">
                                      <p:cBhvr>
                                        <p:cTn id="24" dur="1000" fill="hold"/>
                                        <p:tgtEl>
                                          <p:spTgt spid="13319"/>
                                        </p:tgtEl>
                                        <p:attrNameLst>
                                          <p:attrName>ppt_h</p:attrName>
                                        </p:attrNameLst>
                                      </p:cBhvr>
                                      <p:tavLst>
                                        <p:tav tm="0">
                                          <p:val>
                                            <p:fltVal val="0"/>
                                          </p:val>
                                        </p:tav>
                                        <p:tav tm="100000">
                                          <p:val>
                                            <p:strVal val="#ppt_h"/>
                                          </p:val>
                                        </p:tav>
                                      </p:tavLst>
                                    </p:anim>
                                    <p:anim calcmode="lin" valueType="num">
                                      <p:cBhvr>
                                        <p:cTn id="25" dur="1000" fill="hold"/>
                                        <p:tgtEl>
                                          <p:spTgt spid="13319"/>
                                        </p:tgtEl>
                                        <p:attrNameLst>
                                          <p:attrName>style.rotation</p:attrName>
                                        </p:attrNameLst>
                                      </p:cBhvr>
                                      <p:tavLst>
                                        <p:tav tm="0">
                                          <p:val>
                                            <p:fltVal val="90"/>
                                          </p:val>
                                        </p:tav>
                                        <p:tav tm="100000">
                                          <p:val>
                                            <p:fltVal val="0"/>
                                          </p:val>
                                        </p:tav>
                                      </p:tavLst>
                                    </p:anim>
                                    <p:animEffect transition="in" filter="fade">
                                      <p:cBhvr>
                                        <p:cTn id="26" dur="1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rogettoPolicoroSTRETTO"/>
          <p:cNvPicPr>
            <a:picLocks noChangeAspect="1" noChangeArrowheads="1"/>
          </p:cNvPicPr>
          <p:nvPr/>
        </p:nvPicPr>
        <p:blipFill>
          <a:blip r:embed="rId2" cstate="print"/>
          <a:srcRect/>
          <a:stretch>
            <a:fillRect/>
          </a:stretch>
        </p:blipFill>
        <p:spPr bwMode="auto">
          <a:xfrm>
            <a:off x="381000" y="304800"/>
            <a:ext cx="1238672" cy="1042057"/>
          </a:xfrm>
          <a:prstGeom prst="rect">
            <a:avLst/>
          </a:prstGeom>
          <a:noFill/>
        </p:spPr>
      </p:pic>
      <p:sp>
        <p:nvSpPr>
          <p:cNvPr id="13318" name="Text Box 6"/>
          <p:cNvSpPr txBox="1">
            <a:spLocks noChangeArrowheads="1"/>
          </p:cNvSpPr>
          <p:nvPr/>
        </p:nvSpPr>
        <p:spPr bwMode="auto">
          <a:xfrm>
            <a:off x="563904" y="2108830"/>
            <a:ext cx="8003232" cy="4585871"/>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v"/>
            </a:pPr>
            <a:r>
              <a:rPr lang="it-IT" sz="1600" dirty="0">
                <a:latin typeface="Arial Rounded MT Bold" pitchFamily="34" charset="0"/>
              </a:rPr>
              <a:t>Gli Uffici </a:t>
            </a:r>
            <a:r>
              <a:rPr lang="it-IT" sz="1600" dirty="0" smtClean="0">
                <a:latin typeface="Arial Rounded MT Bold" pitchFamily="34" charset="0"/>
              </a:rPr>
              <a:t>pastorali principalmente coinvolti sono:</a:t>
            </a:r>
            <a:endParaRPr lang="it-IT" sz="1600" dirty="0">
              <a:latin typeface="Arial Rounded MT Bold" pitchFamily="34" charset="0"/>
            </a:endParaRPr>
          </a:p>
          <a:p>
            <a:endParaRPr lang="it-IT" sz="1600" dirty="0">
              <a:latin typeface="Arial Rounded MT Bold" pitchFamily="34" charset="0"/>
            </a:endParaRPr>
          </a:p>
          <a:p>
            <a:r>
              <a:rPr lang="it-IT" sz="1600" dirty="0">
                <a:latin typeface="Arial Rounded MT Bold" pitchFamily="34" charset="0"/>
              </a:rPr>
              <a:t>	</a:t>
            </a:r>
            <a:r>
              <a:rPr lang="it-IT" sz="2000" b="1" dirty="0">
                <a:solidFill>
                  <a:srgbClr val="0066CC"/>
                </a:solidFill>
                <a:latin typeface="Arial Rounded MT Bold" pitchFamily="34" charset="0"/>
              </a:rPr>
              <a:t>Pastorale giovanile</a:t>
            </a:r>
          </a:p>
          <a:p>
            <a:endParaRPr lang="it-IT" sz="1600" dirty="0">
              <a:latin typeface="Arial Rounded MT Bold" pitchFamily="34" charset="0"/>
            </a:endParaRPr>
          </a:p>
          <a:p>
            <a:r>
              <a:rPr lang="it-IT" sz="1600" dirty="0">
                <a:latin typeface="Arial Rounded MT Bold" pitchFamily="34" charset="0"/>
              </a:rPr>
              <a:t>		</a:t>
            </a:r>
            <a:r>
              <a:rPr lang="it-IT" sz="2000" b="1" dirty="0" smtClean="0">
                <a:solidFill>
                  <a:srgbClr val="C00000"/>
                </a:solidFill>
                <a:latin typeface="Arial Rounded MT Bold" pitchFamily="34" charset="0"/>
              </a:rPr>
              <a:t>Caritas</a:t>
            </a:r>
            <a:endParaRPr lang="it-IT" sz="2000" b="1" dirty="0">
              <a:solidFill>
                <a:srgbClr val="C00000"/>
              </a:solidFill>
              <a:latin typeface="Arial Rounded MT Bold" pitchFamily="34" charset="0"/>
            </a:endParaRPr>
          </a:p>
          <a:p>
            <a:endParaRPr lang="it-IT" sz="1600" dirty="0">
              <a:latin typeface="Arial Rounded MT Bold" pitchFamily="34" charset="0"/>
            </a:endParaRPr>
          </a:p>
          <a:p>
            <a:r>
              <a:rPr lang="it-IT" sz="1600" dirty="0">
                <a:latin typeface="Arial Rounded MT Bold" pitchFamily="34" charset="0"/>
              </a:rPr>
              <a:t>			</a:t>
            </a:r>
            <a:r>
              <a:rPr lang="it-IT" sz="2000" b="1" dirty="0">
                <a:solidFill>
                  <a:srgbClr val="006600"/>
                </a:solidFill>
                <a:latin typeface="Arial Rounded MT Bold" pitchFamily="34" charset="0"/>
              </a:rPr>
              <a:t>Pastorale sociale e del lavoro </a:t>
            </a:r>
            <a:endParaRPr lang="it-IT" sz="2000" b="1" dirty="0" smtClean="0">
              <a:solidFill>
                <a:srgbClr val="006600"/>
              </a:solidFill>
              <a:latin typeface="Arial Rounded MT Bold" pitchFamily="34" charset="0"/>
            </a:endParaRPr>
          </a:p>
          <a:p>
            <a:r>
              <a:rPr lang="it-IT" sz="2000" b="1" dirty="0">
                <a:solidFill>
                  <a:srgbClr val="006600"/>
                </a:solidFill>
                <a:latin typeface="Arial Rounded MT Bold" pitchFamily="34" charset="0"/>
              </a:rPr>
              <a:t>	</a:t>
            </a:r>
            <a:r>
              <a:rPr lang="it-IT" sz="2000" b="1" dirty="0" smtClean="0">
                <a:solidFill>
                  <a:srgbClr val="006600"/>
                </a:solidFill>
                <a:latin typeface="Arial Rounded MT Bold" pitchFamily="34" charset="0"/>
              </a:rPr>
              <a:t>		</a:t>
            </a:r>
            <a:r>
              <a:rPr lang="it-IT" sz="1600" dirty="0" smtClean="0">
                <a:latin typeface="Arial Rounded MT Bold" pitchFamily="34" charset="0"/>
              </a:rPr>
              <a:t>(</a:t>
            </a:r>
            <a:r>
              <a:rPr lang="it-IT" sz="1600" dirty="0">
                <a:latin typeface="Arial Rounded MT Bold" pitchFamily="34" charset="0"/>
              </a:rPr>
              <a:t>capofila del Progetto)</a:t>
            </a:r>
          </a:p>
          <a:p>
            <a:endParaRPr lang="it-IT" sz="1600" dirty="0" smtClean="0">
              <a:latin typeface="Arial Rounded MT Bold" pitchFamily="34" charset="0"/>
            </a:endParaRPr>
          </a:p>
          <a:p>
            <a:endParaRPr lang="it-IT" sz="1600" dirty="0">
              <a:latin typeface="Arial Rounded MT Bold" pitchFamily="34" charset="0"/>
            </a:endParaRPr>
          </a:p>
          <a:p>
            <a:endParaRPr lang="it-IT" sz="1600" dirty="0" smtClean="0">
              <a:latin typeface="Arial Rounded MT Bold" pitchFamily="34" charset="0"/>
            </a:endParaRPr>
          </a:p>
          <a:p>
            <a:endParaRPr lang="it-IT" sz="1600" dirty="0">
              <a:latin typeface="Arial Rounded MT Bold" pitchFamily="34" charset="0"/>
            </a:endParaRPr>
          </a:p>
          <a:p>
            <a:endParaRPr lang="it-IT" sz="1600" dirty="0">
              <a:latin typeface="Arial Rounded MT Bold" pitchFamily="34" charset="0"/>
            </a:endParaRPr>
          </a:p>
          <a:p>
            <a:r>
              <a:rPr lang="it-IT" sz="1600" i="1" dirty="0" smtClean="0">
                <a:latin typeface="Arial Rounded MT Bold" pitchFamily="34" charset="0"/>
              </a:rPr>
              <a:t>…ma </a:t>
            </a:r>
            <a:r>
              <a:rPr lang="it-IT" sz="1600" i="1" dirty="0">
                <a:latin typeface="Arial Rounded MT Bold" pitchFamily="34" charset="0"/>
              </a:rPr>
              <a:t>perché </a:t>
            </a:r>
            <a:r>
              <a:rPr lang="it-IT" sz="1600" i="1" dirty="0" smtClean="0">
                <a:latin typeface="Arial Rounded MT Bold" pitchFamily="34" charset="0"/>
              </a:rPr>
              <a:t>non coinvolgerne altri… </a:t>
            </a:r>
            <a:r>
              <a:rPr lang="it-IT" sz="1600" i="1" dirty="0">
                <a:latin typeface="Arial Rounded MT Bold" pitchFamily="34" charset="0"/>
              </a:rPr>
              <a:t>(Turismo, </a:t>
            </a:r>
            <a:r>
              <a:rPr lang="it-IT" sz="1600" i="1" dirty="0" smtClean="0">
                <a:latin typeface="Arial Rounded MT Bold" pitchFamily="34" charset="0"/>
              </a:rPr>
              <a:t>Beni culturali, Famiglia</a:t>
            </a:r>
            <a:r>
              <a:rPr lang="it-IT" sz="1600" i="1" dirty="0">
                <a:latin typeface="Arial Rounded MT Bold" pitchFamily="34" charset="0"/>
              </a:rPr>
              <a:t>, </a:t>
            </a:r>
            <a:r>
              <a:rPr lang="it-IT" sz="1600" i="1" dirty="0" smtClean="0">
                <a:latin typeface="Arial Rounded MT Bold" pitchFamily="34" charset="0"/>
              </a:rPr>
              <a:t>Vocazioni…)?</a:t>
            </a:r>
            <a:endParaRPr lang="it-IT" sz="1600" i="1" dirty="0">
              <a:latin typeface="Arial Rounded MT Bold" pitchFamily="34" charset="0"/>
            </a:endParaRPr>
          </a:p>
          <a:p>
            <a:endParaRPr lang="it-IT" dirty="0">
              <a:latin typeface="Forte" pitchFamily="66" charset="0"/>
            </a:endParaRPr>
          </a:p>
          <a:p>
            <a:pPr>
              <a:buClr>
                <a:srgbClr val="0000FF"/>
              </a:buClr>
            </a:pPr>
            <a:endParaRPr lang="it-IT" dirty="0"/>
          </a:p>
        </p:txBody>
      </p:sp>
      <p:sp>
        <p:nvSpPr>
          <p:cNvPr id="2" name="Rettangolo 1"/>
          <p:cNvSpPr/>
          <p:nvPr/>
        </p:nvSpPr>
        <p:spPr>
          <a:xfrm>
            <a:off x="2262646" y="825020"/>
            <a:ext cx="5117666" cy="769441"/>
          </a:xfrm>
          <a:prstGeom prst="rect">
            <a:avLst/>
          </a:prstGeom>
          <a:noFill/>
        </p:spPr>
        <p:txBody>
          <a:bodyPr wrap="square" lIns="91440" tIns="45720" rIns="91440" bIns="45720">
            <a:spAutoFit/>
          </a:bodyPr>
          <a:lstStyle/>
          <a:p>
            <a:pPr algn="ctr"/>
            <a:r>
              <a:rPr lang="it-IT" sz="4400" b="1" cap="none" spc="0" dirty="0" smtClean="0">
                <a:ln w="10541" cmpd="sng">
                  <a:solidFill>
                    <a:schemeClr val="tx1">
                      <a:lumMod val="50000"/>
                      <a:lumOff val="50000"/>
                    </a:schemeClr>
                  </a:solidFill>
                  <a:prstDash val="solid"/>
                </a:ln>
                <a:solidFill>
                  <a:srgbClr val="FF0000"/>
                </a:solidFill>
                <a:effectLst/>
                <a:latin typeface="Forte" panose="03060902040502070203" pitchFamily="66" charset="0"/>
              </a:rPr>
              <a:t>I soggetti ecclesiali</a:t>
            </a:r>
            <a:endParaRPr lang="it-IT" sz="4400" b="1" cap="none" spc="0" dirty="0">
              <a:ln w="10541" cmpd="sng">
                <a:solidFill>
                  <a:schemeClr val="tx1">
                    <a:lumMod val="50000"/>
                    <a:lumOff val="50000"/>
                  </a:schemeClr>
                </a:solidFill>
                <a:prstDash val="solid"/>
              </a:ln>
              <a:solidFill>
                <a:srgbClr val="FF0000"/>
              </a:solidFill>
              <a:effectLst/>
              <a:latin typeface="Forte" panose="03060902040502070203" pitchFamily="66" charset="0"/>
            </a:endParaRPr>
          </a:p>
        </p:txBody>
      </p:sp>
    </p:spTree>
    <p:extLst>
      <p:ext uri="{BB962C8B-B14F-4D97-AF65-F5344CB8AC3E}">
        <p14:creationId xmlns:p14="http://schemas.microsoft.com/office/powerpoint/2010/main" val="4163344781"/>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strVal val="#ppt_w*0.70"/>
                                          </p:val>
                                        </p:tav>
                                        <p:tav tm="100000">
                                          <p:val>
                                            <p:strVal val="#ppt_w"/>
                                          </p:val>
                                        </p:tav>
                                      </p:tavLst>
                                    </p:anim>
                                    <p:anim calcmode="lin" valueType="num">
                                      <p:cBhvr>
                                        <p:cTn id="8" dur="2000" fill="hold"/>
                                        <p:tgtEl>
                                          <p:spTgt spid="13316"/>
                                        </p:tgtEl>
                                        <p:attrNameLst>
                                          <p:attrName>ppt_h</p:attrName>
                                        </p:attrNameLst>
                                      </p:cBhvr>
                                      <p:tavLst>
                                        <p:tav tm="0">
                                          <p:val>
                                            <p:strVal val="#ppt_h"/>
                                          </p:val>
                                        </p:tav>
                                        <p:tav tm="100000">
                                          <p:val>
                                            <p:strVal val="#ppt_h"/>
                                          </p:val>
                                        </p:tav>
                                      </p:tavLst>
                                    </p:anim>
                                    <p:animEffect transition="in" filter="fade">
                                      <p:cBhvr>
                                        <p:cTn id="9" dur="2000"/>
                                        <p:tgtEl>
                                          <p:spTgt spid="13316"/>
                                        </p:tgtEl>
                                      </p:cBhvr>
                                    </p:animEffect>
                                  </p:childTnLst>
                                </p:cTn>
                              </p:par>
                            </p:childTnLst>
                          </p:cTn>
                        </p:par>
                        <p:par>
                          <p:cTn id="10" fill="hold">
                            <p:stCondLst>
                              <p:cond delay="2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par>
                          <p:cTn id="14" fill="hold">
                            <p:stCondLst>
                              <p:cond delay="3750"/>
                            </p:stCondLst>
                            <p:childTnLst>
                              <p:par>
                                <p:cTn id="15" presetID="53" presetClass="entr" presetSubtype="0" fill="hold" grpId="0" nodeType="after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p:cTn id="17" dur="1000" fill="hold"/>
                                        <p:tgtEl>
                                          <p:spTgt spid="13318"/>
                                        </p:tgtEl>
                                        <p:attrNameLst>
                                          <p:attrName>ppt_w</p:attrName>
                                        </p:attrNameLst>
                                      </p:cBhvr>
                                      <p:tavLst>
                                        <p:tav tm="0">
                                          <p:val>
                                            <p:fltVal val="0"/>
                                          </p:val>
                                        </p:tav>
                                        <p:tav tm="100000">
                                          <p:val>
                                            <p:strVal val="#ppt_w"/>
                                          </p:val>
                                        </p:tav>
                                      </p:tavLst>
                                    </p:anim>
                                    <p:anim calcmode="lin" valueType="num">
                                      <p:cBhvr>
                                        <p:cTn id="18" dur="1000" fill="hold"/>
                                        <p:tgtEl>
                                          <p:spTgt spid="13318"/>
                                        </p:tgtEl>
                                        <p:attrNameLst>
                                          <p:attrName>ppt_h</p:attrName>
                                        </p:attrNameLst>
                                      </p:cBhvr>
                                      <p:tavLst>
                                        <p:tav tm="0">
                                          <p:val>
                                            <p:fltVal val="0"/>
                                          </p:val>
                                        </p:tav>
                                        <p:tav tm="100000">
                                          <p:val>
                                            <p:strVal val="#ppt_h"/>
                                          </p:val>
                                        </p:tav>
                                      </p:tavLst>
                                    </p:anim>
                                    <p:animEffect transition="in" filter="fade">
                                      <p:cBhvr>
                                        <p:cTn id="19"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17413" name="Text Box 5"/>
          <p:cNvSpPr txBox="1">
            <a:spLocks noChangeArrowheads="1"/>
          </p:cNvSpPr>
          <p:nvPr/>
        </p:nvSpPr>
        <p:spPr bwMode="auto">
          <a:xfrm>
            <a:off x="2051720" y="644495"/>
            <a:ext cx="6553200" cy="1200329"/>
          </a:xfrm>
          <a:prstGeom prst="rect">
            <a:avLst/>
          </a:prstGeom>
          <a:noFill/>
          <a:ln w="9525">
            <a:noFill/>
            <a:miter lim="800000"/>
            <a:headEnd/>
            <a:tailEnd/>
          </a:ln>
          <a:effectLst/>
        </p:spPr>
        <p:txBody>
          <a:bodyPr>
            <a:spAutoFit/>
          </a:bodyPr>
          <a:lstStyle/>
          <a:p>
            <a:pPr>
              <a:spcBef>
                <a:spcPct val="50000"/>
              </a:spcBef>
            </a:pPr>
            <a:r>
              <a:rPr lang="it-IT" sz="1600" dirty="0">
                <a:latin typeface="Arial Rounded MT Bold" pitchFamily="34" charset="0"/>
              </a:rPr>
              <a:t>In ogni diocesi, il progetto può contare sul servizio di un giovane laico, </a:t>
            </a:r>
            <a:r>
              <a:rPr lang="it-IT" sz="2400" b="1" dirty="0">
                <a:solidFill>
                  <a:srgbClr val="C00000"/>
                </a:solidFill>
                <a:latin typeface="Forte" panose="03060902040502070203" pitchFamily="66" charset="0"/>
              </a:rPr>
              <a:t>l’Animatore di comunità</a:t>
            </a:r>
            <a:r>
              <a:rPr lang="it-IT" sz="1600" dirty="0">
                <a:latin typeface="Arial Rounded MT Bold" pitchFamily="34" charset="0"/>
              </a:rPr>
              <a:t>, e di un adulto, il </a:t>
            </a:r>
            <a:r>
              <a:rPr lang="it-IT" sz="2400" b="1" dirty="0">
                <a:solidFill>
                  <a:schemeClr val="tx2">
                    <a:lumMod val="60000"/>
                    <a:lumOff val="40000"/>
                  </a:schemeClr>
                </a:solidFill>
                <a:latin typeface="Forte" panose="03060902040502070203" pitchFamily="66" charset="0"/>
              </a:rPr>
              <a:t>Tutor</a:t>
            </a:r>
            <a:r>
              <a:rPr lang="it-IT" sz="1600" dirty="0">
                <a:latin typeface="Arial Rounded MT Bold" pitchFamily="34" charset="0"/>
              </a:rPr>
              <a:t>, che spesso corrisponde al responsabile diocesano di una delle </a:t>
            </a:r>
            <a:r>
              <a:rPr lang="it-IT" sz="1600" dirty="0" smtClean="0">
                <a:latin typeface="Arial Rounded MT Bold" pitchFamily="34" charset="0"/>
              </a:rPr>
              <a:t>pastorali </a:t>
            </a:r>
            <a:r>
              <a:rPr lang="it-IT" sz="1600" dirty="0">
                <a:latin typeface="Arial Rounded MT Bold" pitchFamily="34" charset="0"/>
              </a:rPr>
              <a:t>coinvolte.</a:t>
            </a:r>
          </a:p>
        </p:txBody>
      </p:sp>
      <p:sp>
        <p:nvSpPr>
          <p:cNvPr id="17414" name="Text Box 6"/>
          <p:cNvSpPr txBox="1">
            <a:spLocks noChangeArrowheads="1"/>
          </p:cNvSpPr>
          <p:nvPr/>
        </p:nvSpPr>
        <p:spPr bwMode="auto">
          <a:xfrm>
            <a:off x="385948" y="1844824"/>
            <a:ext cx="2362200" cy="4678204"/>
          </a:xfrm>
          <a:prstGeom prst="rect">
            <a:avLst/>
          </a:prstGeom>
          <a:noFill/>
          <a:ln w="9525">
            <a:noFill/>
            <a:miter lim="800000"/>
            <a:headEnd/>
            <a:tailEnd/>
          </a:ln>
          <a:effectLst/>
        </p:spPr>
        <p:txBody>
          <a:bodyPr>
            <a:spAutoFit/>
          </a:bodyPr>
          <a:lstStyle/>
          <a:p>
            <a:r>
              <a:rPr lang="it-IT" sz="1400" dirty="0">
                <a:latin typeface="Arial Rounded MT Bold" pitchFamily="34" charset="0"/>
              </a:rPr>
              <a:t>L’</a:t>
            </a:r>
            <a:r>
              <a:rPr lang="it-IT" sz="1600" b="1" dirty="0">
                <a:solidFill>
                  <a:srgbClr val="C00000"/>
                </a:solidFill>
                <a:latin typeface="Arial Rounded MT Bold" pitchFamily="34" charset="0"/>
              </a:rPr>
              <a:t>Animatore di </a:t>
            </a:r>
            <a:r>
              <a:rPr lang="it-IT" sz="1600" b="1" dirty="0" smtClean="0">
                <a:solidFill>
                  <a:srgbClr val="C00000"/>
                </a:solidFill>
                <a:latin typeface="Arial Rounded MT Bold" pitchFamily="34" charset="0"/>
              </a:rPr>
              <a:t>comunità</a:t>
            </a:r>
            <a:r>
              <a:rPr lang="it-IT" sz="1600" dirty="0" smtClean="0">
                <a:latin typeface="Arial Rounded MT Bold" pitchFamily="34" charset="0"/>
              </a:rPr>
              <a:t>:</a:t>
            </a:r>
            <a:r>
              <a:rPr lang="it-IT" sz="1600" b="1" dirty="0" smtClean="0">
                <a:solidFill>
                  <a:srgbClr val="C00000"/>
                </a:solidFill>
                <a:latin typeface="Arial Rounded MT Bold" pitchFamily="34" charset="0"/>
              </a:rPr>
              <a:t> </a:t>
            </a:r>
          </a:p>
          <a:p>
            <a:pPr marL="285750" indent="-285750">
              <a:buFont typeface="Wingdings" panose="05000000000000000000" pitchFamily="2" charset="2"/>
              <a:buChar char="ü"/>
            </a:pPr>
            <a:r>
              <a:rPr lang="it-IT" sz="1400" dirty="0" smtClean="0">
                <a:latin typeface="Arial Rounded MT Bold" pitchFamily="34" charset="0"/>
              </a:rPr>
              <a:t>svolge </a:t>
            </a:r>
            <a:r>
              <a:rPr lang="it-IT" sz="1400" dirty="0">
                <a:latin typeface="Arial Rounded MT Bold" pitchFamily="34" charset="0"/>
              </a:rPr>
              <a:t>un’azione di sensibilizzazione e servizio nel mondo giovanile, preparata da un serio itinerario di formazione. </a:t>
            </a:r>
            <a:endParaRPr lang="it-IT" sz="1400" dirty="0" smtClean="0">
              <a:latin typeface="Arial Rounded MT Bold" pitchFamily="34" charset="0"/>
            </a:endParaRPr>
          </a:p>
          <a:p>
            <a:endParaRPr lang="it-IT" sz="1400" dirty="0" smtClean="0">
              <a:latin typeface="Arial Rounded MT Bold" pitchFamily="34" charset="0"/>
            </a:endParaRPr>
          </a:p>
          <a:p>
            <a:pPr marL="285750" indent="-285750">
              <a:buFont typeface="Wingdings" panose="05000000000000000000" pitchFamily="2" charset="2"/>
              <a:buChar char="ü"/>
            </a:pPr>
            <a:r>
              <a:rPr lang="it-IT" sz="1400" dirty="0" smtClean="0">
                <a:latin typeface="Arial Rounded MT Bold" pitchFamily="34" charset="0"/>
              </a:rPr>
              <a:t>La </a:t>
            </a:r>
            <a:r>
              <a:rPr lang="it-IT" sz="1400" dirty="0">
                <a:latin typeface="Arial Rounded MT Bold" pitchFamily="34" charset="0"/>
              </a:rPr>
              <a:t>sua attività consiste nell’animazione del territorio, finalizzata a suscitare fiducia e protagonismo negli altri giovani che vivono una condizione di disoccupazione, di sfruttamento o di lavoro nero.</a:t>
            </a:r>
          </a:p>
        </p:txBody>
      </p:sp>
      <p:sp>
        <p:nvSpPr>
          <p:cNvPr id="17415" name="Text Box 7"/>
          <p:cNvSpPr txBox="1">
            <a:spLocks noChangeArrowheads="1"/>
          </p:cNvSpPr>
          <p:nvPr/>
        </p:nvSpPr>
        <p:spPr bwMode="auto">
          <a:xfrm>
            <a:off x="6096000" y="2276872"/>
            <a:ext cx="2819400" cy="2708434"/>
          </a:xfrm>
          <a:prstGeom prst="rect">
            <a:avLst/>
          </a:prstGeom>
          <a:noFill/>
          <a:ln w="9525">
            <a:noFill/>
            <a:miter lim="800000"/>
            <a:headEnd/>
            <a:tailEnd/>
          </a:ln>
          <a:effectLst/>
        </p:spPr>
        <p:txBody>
          <a:bodyPr>
            <a:spAutoFit/>
          </a:bodyPr>
          <a:lstStyle/>
          <a:p>
            <a:r>
              <a:rPr lang="it-IT" sz="1400" dirty="0">
                <a:latin typeface="Arial Rounded MT Bold" pitchFamily="34" charset="0"/>
              </a:rPr>
              <a:t>Il</a:t>
            </a:r>
            <a:r>
              <a:rPr lang="it-IT" sz="1600" dirty="0">
                <a:latin typeface="Arial Rounded MT Bold" pitchFamily="34" charset="0"/>
              </a:rPr>
              <a:t> </a:t>
            </a:r>
            <a:r>
              <a:rPr lang="it-IT" sz="1600" b="1" dirty="0">
                <a:solidFill>
                  <a:schemeClr val="tx2">
                    <a:lumMod val="60000"/>
                    <a:lumOff val="40000"/>
                  </a:schemeClr>
                </a:solidFill>
                <a:latin typeface="Arial Rounded MT Bold" pitchFamily="34" charset="0"/>
              </a:rPr>
              <a:t>Tutor</a:t>
            </a:r>
            <a:r>
              <a:rPr lang="it-IT" sz="1600" dirty="0">
                <a:latin typeface="Arial Rounded MT Bold" pitchFamily="34" charset="0"/>
              </a:rPr>
              <a:t> </a:t>
            </a:r>
            <a:r>
              <a:rPr lang="it-IT" sz="1400" dirty="0">
                <a:latin typeface="Arial Rounded MT Bold" pitchFamily="34" charset="0"/>
              </a:rPr>
              <a:t>(laico o sacerdote</a:t>
            </a:r>
            <a:r>
              <a:rPr lang="it-IT" sz="1400" dirty="0" smtClean="0">
                <a:latin typeface="Arial Rounded MT Bold" pitchFamily="34" charset="0"/>
              </a:rPr>
              <a:t>):</a:t>
            </a:r>
          </a:p>
          <a:p>
            <a:pPr marL="285750" indent="-285750">
              <a:buFont typeface="Wingdings" panose="05000000000000000000" pitchFamily="2" charset="2"/>
              <a:buChar char="ü"/>
            </a:pPr>
            <a:r>
              <a:rPr lang="it-IT" sz="1400" dirty="0" smtClean="0">
                <a:latin typeface="Arial Rounded MT Bold" pitchFamily="34" charset="0"/>
              </a:rPr>
              <a:t> </a:t>
            </a:r>
            <a:r>
              <a:rPr lang="it-IT" sz="1400" dirty="0">
                <a:latin typeface="Arial Rounded MT Bold" pitchFamily="34" charset="0"/>
              </a:rPr>
              <a:t>accompagna l’Animatore di comunità nell’ambito dell’interfaccia con la rete </a:t>
            </a:r>
            <a:r>
              <a:rPr lang="it-IT" sz="1400" dirty="0" smtClean="0">
                <a:latin typeface="Arial Rounded MT Bold" pitchFamily="34" charset="0"/>
              </a:rPr>
              <a:t>e </a:t>
            </a:r>
            <a:r>
              <a:rPr lang="it-IT" sz="1400" dirty="0">
                <a:latin typeface="Arial Rounded MT Bold" pitchFamily="34" charset="0"/>
              </a:rPr>
              <a:t>della realizzazione delle iniziative. </a:t>
            </a:r>
            <a:endParaRPr lang="it-IT" sz="1400" dirty="0" smtClean="0">
              <a:latin typeface="Arial Rounded MT Bold" pitchFamily="34" charset="0"/>
            </a:endParaRPr>
          </a:p>
          <a:p>
            <a:pPr marL="285750" indent="-285750">
              <a:buFont typeface="Wingdings" panose="05000000000000000000" pitchFamily="2" charset="2"/>
              <a:buChar char="ü"/>
            </a:pPr>
            <a:r>
              <a:rPr lang="it-IT" sz="1400" dirty="0" smtClean="0">
                <a:latin typeface="Arial Rounded MT Bold" pitchFamily="34" charset="0"/>
              </a:rPr>
              <a:t>Lo </a:t>
            </a:r>
            <a:r>
              <a:rPr lang="it-IT" sz="1400" dirty="0">
                <a:latin typeface="Arial Rounded MT Bold" pitchFamily="34" charset="0"/>
              </a:rPr>
              <a:t>guida alla definizione di un progetto personale e professionale che valorizzi l’esperienza svolta nel Progetto Policoro, una volta cessato il servizio.</a:t>
            </a:r>
          </a:p>
        </p:txBody>
      </p:sp>
      <p:pic>
        <p:nvPicPr>
          <p:cNvPr id="17416" name="Picture 8" descr="IMG_4887"/>
          <p:cNvPicPr>
            <a:picLocks noChangeAspect="1" noChangeArrowheads="1"/>
          </p:cNvPicPr>
          <p:nvPr/>
        </p:nvPicPr>
        <p:blipFill>
          <a:blip r:embed="rId3" cstate="print"/>
          <a:srcRect/>
          <a:stretch>
            <a:fillRect/>
          </a:stretch>
        </p:blipFill>
        <p:spPr bwMode="auto">
          <a:xfrm>
            <a:off x="2819400" y="3200400"/>
            <a:ext cx="3124200" cy="2085975"/>
          </a:xfrm>
          <a:prstGeom prst="rect">
            <a:avLst/>
          </a:prstGeom>
          <a:noFill/>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2000" fill="hold"/>
                                        <p:tgtEl>
                                          <p:spTgt spid="17412"/>
                                        </p:tgtEl>
                                        <p:attrNameLst>
                                          <p:attrName>ppt_w</p:attrName>
                                        </p:attrNameLst>
                                      </p:cBhvr>
                                      <p:tavLst>
                                        <p:tav tm="0">
                                          <p:val>
                                            <p:strVal val="#ppt_w*0.70"/>
                                          </p:val>
                                        </p:tav>
                                        <p:tav tm="100000">
                                          <p:val>
                                            <p:strVal val="#ppt_w"/>
                                          </p:val>
                                        </p:tav>
                                      </p:tavLst>
                                    </p:anim>
                                    <p:anim calcmode="lin" valueType="num">
                                      <p:cBhvr>
                                        <p:cTn id="8" dur="2000" fill="hold"/>
                                        <p:tgtEl>
                                          <p:spTgt spid="17412"/>
                                        </p:tgtEl>
                                        <p:attrNameLst>
                                          <p:attrName>ppt_h</p:attrName>
                                        </p:attrNameLst>
                                      </p:cBhvr>
                                      <p:tavLst>
                                        <p:tav tm="0">
                                          <p:val>
                                            <p:strVal val="#ppt_h"/>
                                          </p:val>
                                        </p:tav>
                                        <p:tav tm="100000">
                                          <p:val>
                                            <p:strVal val="#ppt_h"/>
                                          </p:val>
                                        </p:tav>
                                      </p:tavLst>
                                    </p:anim>
                                    <p:animEffect transition="in" filter="fade">
                                      <p:cBhvr>
                                        <p:cTn id="9" dur="2000"/>
                                        <p:tgtEl>
                                          <p:spTgt spid="17412"/>
                                        </p:tgtEl>
                                      </p:cBhvr>
                                    </p:animEffect>
                                  </p:childTnLst>
                                </p:cTn>
                              </p:par>
                            </p:childTnLst>
                          </p:cTn>
                        </p:par>
                        <p:par>
                          <p:cTn id="10" fill="hold">
                            <p:stCondLst>
                              <p:cond delay="2000"/>
                            </p:stCondLst>
                            <p:childTnLst>
                              <p:par>
                                <p:cTn id="11" presetID="47" presetClass="entr" presetSubtype="0" fill="hold" grpId="0" nodeType="afterEffect">
                                  <p:stCondLst>
                                    <p:cond delay="25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1000"/>
                                        <p:tgtEl>
                                          <p:spTgt spid="17413"/>
                                        </p:tgtEl>
                                      </p:cBhvr>
                                    </p:animEffect>
                                    <p:anim calcmode="lin" valueType="num">
                                      <p:cBhvr>
                                        <p:cTn id="14" dur="1000" fill="hold"/>
                                        <p:tgtEl>
                                          <p:spTgt spid="17413"/>
                                        </p:tgtEl>
                                        <p:attrNameLst>
                                          <p:attrName>ppt_x</p:attrName>
                                        </p:attrNameLst>
                                      </p:cBhvr>
                                      <p:tavLst>
                                        <p:tav tm="0">
                                          <p:val>
                                            <p:strVal val="#ppt_x"/>
                                          </p:val>
                                        </p:tav>
                                        <p:tav tm="100000">
                                          <p:val>
                                            <p:strVal val="#ppt_x"/>
                                          </p:val>
                                        </p:tav>
                                      </p:tavLst>
                                    </p:anim>
                                    <p:anim calcmode="lin" valueType="num">
                                      <p:cBhvr>
                                        <p:cTn id="15" dur="1000" fill="hold"/>
                                        <p:tgtEl>
                                          <p:spTgt spid="17413"/>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29" presetClass="entr" presetSubtype="0" fill="hold" grpId="0" nodeType="afterEffect">
                                  <p:stCondLst>
                                    <p:cond delay="2250"/>
                                  </p:stCondLst>
                                  <p:childTnLst>
                                    <p:set>
                                      <p:cBhvr>
                                        <p:cTn id="18" dur="1" fill="hold">
                                          <p:stCondLst>
                                            <p:cond delay="0"/>
                                          </p:stCondLst>
                                        </p:cTn>
                                        <p:tgtEl>
                                          <p:spTgt spid="17414"/>
                                        </p:tgtEl>
                                        <p:attrNameLst>
                                          <p:attrName>style.visibility</p:attrName>
                                        </p:attrNameLst>
                                      </p:cBhvr>
                                      <p:to>
                                        <p:strVal val="visible"/>
                                      </p:to>
                                    </p:set>
                                    <p:anim calcmode="lin" valueType="num">
                                      <p:cBhvr>
                                        <p:cTn id="19" dur="1000" fill="hold"/>
                                        <p:tgtEl>
                                          <p:spTgt spid="17414"/>
                                        </p:tgtEl>
                                        <p:attrNameLst>
                                          <p:attrName>ppt_x</p:attrName>
                                        </p:attrNameLst>
                                      </p:cBhvr>
                                      <p:tavLst>
                                        <p:tav tm="0">
                                          <p:val>
                                            <p:strVal val="#ppt_x-.2"/>
                                          </p:val>
                                        </p:tav>
                                        <p:tav tm="100000">
                                          <p:val>
                                            <p:strVal val="#ppt_x"/>
                                          </p:val>
                                        </p:tav>
                                      </p:tavLst>
                                    </p:anim>
                                    <p:anim calcmode="lin" valueType="num">
                                      <p:cBhvr>
                                        <p:cTn id="20" dur="1000" fill="hold"/>
                                        <p:tgtEl>
                                          <p:spTgt spid="174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4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7415"/>
                                        </p:tgtEl>
                                        <p:attrNameLst>
                                          <p:attrName>style.visibility</p:attrName>
                                        </p:attrNameLst>
                                      </p:cBhvr>
                                      <p:to>
                                        <p:strVal val="visible"/>
                                      </p:to>
                                    </p:set>
                                    <p:animEffect transition="in" filter="strips(downLeft)">
                                      <p:cBhvr>
                                        <p:cTn id="26" dur="2000"/>
                                        <p:tgtEl>
                                          <p:spTgt spid="17415"/>
                                        </p:tgtEl>
                                      </p:cBhvr>
                                    </p:animEffect>
                                  </p:childTnLst>
                                </p:cTn>
                              </p:par>
                            </p:childTnLst>
                          </p:cTn>
                        </p:par>
                        <p:par>
                          <p:cTn id="27" fill="hold">
                            <p:stCondLst>
                              <p:cond delay="2000"/>
                            </p:stCondLst>
                            <p:childTnLst>
                              <p:par>
                                <p:cTn id="28" presetID="6" presetClass="entr" presetSubtype="32" fill="hold" nodeType="afterEffect">
                                  <p:stCondLst>
                                    <p:cond delay="1000"/>
                                  </p:stCondLst>
                                  <p:childTnLst>
                                    <p:set>
                                      <p:cBhvr>
                                        <p:cTn id="29" dur="1" fill="hold">
                                          <p:stCondLst>
                                            <p:cond delay="0"/>
                                          </p:stCondLst>
                                        </p:cTn>
                                        <p:tgtEl>
                                          <p:spTgt spid="17416"/>
                                        </p:tgtEl>
                                        <p:attrNameLst>
                                          <p:attrName>style.visibility</p:attrName>
                                        </p:attrNameLst>
                                      </p:cBhvr>
                                      <p:to>
                                        <p:strVal val="visible"/>
                                      </p:to>
                                    </p:set>
                                    <p:animEffect transition="in" filter="circle(out)">
                                      <p:cBhvr>
                                        <p:cTn id="30"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15365" name="Text Box 5"/>
          <p:cNvSpPr txBox="1">
            <a:spLocks noChangeArrowheads="1"/>
          </p:cNvSpPr>
          <p:nvPr/>
        </p:nvSpPr>
        <p:spPr bwMode="auto">
          <a:xfrm>
            <a:off x="942533" y="1537459"/>
            <a:ext cx="3505200" cy="1169551"/>
          </a:xfrm>
          <a:prstGeom prst="rect">
            <a:avLst/>
          </a:prstGeom>
          <a:noFill/>
          <a:ln w="9525">
            <a:noFill/>
            <a:miter lim="800000"/>
            <a:headEnd/>
            <a:tailEnd/>
          </a:ln>
          <a:effectLst/>
        </p:spPr>
        <p:txBody>
          <a:bodyPr>
            <a:spAutoFit/>
          </a:bodyPr>
          <a:lstStyle/>
          <a:p>
            <a:pPr>
              <a:spcBef>
                <a:spcPct val="50000"/>
              </a:spcBef>
            </a:pPr>
            <a:r>
              <a:rPr lang="it-IT" sz="1400" dirty="0">
                <a:latin typeface="Arial Rounded MT Bold" pitchFamily="34" charset="0"/>
              </a:rPr>
              <a:t>Le </a:t>
            </a:r>
            <a:r>
              <a:rPr lang="it-IT" sz="1400" dirty="0" smtClean="0">
                <a:latin typeface="Arial Rounded MT Bold" pitchFamily="34" charset="0"/>
              </a:rPr>
              <a:t>Associazioni </a:t>
            </a:r>
            <a:r>
              <a:rPr lang="it-IT" sz="1400" dirty="0">
                <a:latin typeface="Arial Rounded MT Bold" pitchFamily="34" charset="0"/>
              </a:rPr>
              <a:t>e le </a:t>
            </a:r>
            <a:r>
              <a:rPr lang="it-IT" sz="1400" dirty="0" smtClean="0">
                <a:latin typeface="Arial Rounded MT Bold" pitchFamily="34" charset="0"/>
              </a:rPr>
              <a:t>Istituzioni </a:t>
            </a:r>
            <a:r>
              <a:rPr lang="it-IT" sz="1400" dirty="0">
                <a:latin typeface="Arial Rounded MT Bold" pitchFamily="34" charset="0"/>
              </a:rPr>
              <a:t>laicali partecipano alla realizzazione del Progetto costituendo forme particolari di organizzazione a rete, chiamate </a:t>
            </a:r>
            <a:r>
              <a:rPr lang="it-IT" sz="1400" dirty="0" smtClean="0">
                <a:latin typeface="Arial Rounded MT Bold" pitchFamily="34" charset="0"/>
              </a:rPr>
              <a:t>“</a:t>
            </a:r>
            <a:r>
              <a:rPr lang="it-IT" sz="1400" dirty="0" smtClean="0">
                <a:solidFill>
                  <a:srgbClr val="C00000"/>
                </a:solidFill>
                <a:latin typeface="Arial Rounded MT Bold" pitchFamily="34" charset="0"/>
              </a:rPr>
              <a:t>Filiere</a:t>
            </a:r>
            <a:r>
              <a:rPr lang="it-IT" sz="1400" dirty="0" smtClean="0">
                <a:latin typeface="Arial Rounded MT Bold" pitchFamily="34" charset="0"/>
              </a:rPr>
              <a:t>”. </a:t>
            </a:r>
            <a:endParaRPr lang="it-IT" sz="1400" dirty="0">
              <a:latin typeface="Arial Rounded MT Bold" pitchFamily="34" charset="0"/>
            </a:endParaRPr>
          </a:p>
        </p:txBody>
      </p:sp>
      <p:sp>
        <p:nvSpPr>
          <p:cNvPr id="15368" name="Text Box 8"/>
          <p:cNvSpPr txBox="1">
            <a:spLocks noChangeArrowheads="1"/>
          </p:cNvSpPr>
          <p:nvPr/>
        </p:nvSpPr>
        <p:spPr bwMode="auto">
          <a:xfrm>
            <a:off x="1171133" y="2960800"/>
            <a:ext cx="3276600" cy="1800493"/>
          </a:xfrm>
          <a:prstGeom prst="rect">
            <a:avLst/>
          </a:prstGeom>
          <a:noFill/>
          <a:ln w="9525">
            <a:noFill/>
            <a:miter lim="800000"/>
            <a:headEnd/>
            <a:tailEnd/>
          </a:ln>
          <a:effectLst/>
        </p:spPr>
        <p:txBody>
          <a:bodyPr>
            <a:spAutoFit/>
          </a:bodyPr>
          <a:lstStyle/>
          <a:p>
            <a:pPr>
              <a:spcBef>
                <a:spcPct val="50000"/>
              </a:spcBef>
            </a:pPr>
            <a:r>
              <a:rPr lang="it-IT" sz="1400" dirty="0">
                <a:latin typeface="Arial Rounded MT Bold" pitchFamily="34" charset="0"/>
              </a:rPr>
              <a:t>Una prima </a:t>
            </a:r>
            <a:r>
              <a:rPr lang="it-IT" sz="1400" dirty="0" smtClean="0">
                <a:latin typeface="Arial Rounded MT Bold" pitchFamily="34" charset="0"/>
              </a:rPr>
              <a:t>Filiera </a:t>
            </a:r>
            <a:r>
              <a:rPr lang="it-IT" sz="1400" dirty="0">
                <a:latin typeface="Arial Rounded MT Bold" pitchFamily="34" charset="0"/>
              </a:rPr>
              <a:t>è costituita dalle </a:t>
            </a:r>
            <a:r>
              <a:rPr lang="it-IT" sz="1400" dirty="0" smtClean="0">
                <a:latin typeface="Arial Rounded MT Bold" pitchFamily="34" charset="0"/>
              </a:rPr>
              <a:t>Associazioni </a:t>
            </a:r>
            <a:r>
              <a:rPr lang="it-IT" sz="1400" dirty="0">
                <a:solidFill>
                  <a:srgbClr val="C00000"/>
                </a:solidFill>
                <a:latin typeface="Arial Rounded MT Bold" pitchFamily="34" charset="0"/>
              </a:rPr>
              <a:t>di evangelizzazione </a:t>
            </a:r>
            <a:r>
              <a:rPr lang="it-IT" sz="1400" dirty="0" smtClean="0">
                <a:latin typeface="Arial Rounded MT Bold" pitchFamily="34" charset="0"/>
              </a:rPr>
              <a:t>(</a:t>
            </a:r>
            <a:r>
              <a:rPr lang="it-IT" sz="1400" dirty="0" err="1">
                <a:latin typeface="Arial Rounded MT Bold" pitchFamily="34" charset="0"/>
              </a:rPr>
              <a:t>GiOC</a:t>
            </a:r>
            <a:r>
              <a:rPr lang="it-IT" sz="1400" dirty="0">
                <a:latin typeface="Arial Rounded MT Bold" pitchFamily="34" charset="0"/>
              </a:rPr>
              <a:t> – Gioventù Operaia Cristiana; AGESCI</a:t>
            </a:r>
            <a:r>
              <a:rPr lang="it-IT" sz="1400" dirty="0" smtClean="0">
                <a:latin typeface="Arial Rounded MT Bold" pitchFamily="34" charset="0"/>
              </a:rPr>
              <a:t>; ACLI</a:t>
            </a:r>
            <a:r>
              <a:rPr lang="it-IT" sz="1400" dirty="0">
                <a:latin typeface="Arial Rounded MT Bold" pitchFamily="34" charset="0"/>
              </a:rPr>
              <a:t>; MLAC-Movimento Lavoratori di Azione Cattolica).</a:t>
            </a:r>
          </a:p>
          <a:p>
            <a:pPr>
              <a:spcBef>
                <a:spcPct val="50000"/>
              </a:spcBef>
            </a:pPr>
            <a:endParaRPr lang="it-IT" dirty="0">
              <a:latin typeface="Forte" pitchFamily="66" charset="0"/>
            </a:endParaRPr>
          </a:p>
        </p:txBody>
      </p:sp>
      <p:sp>
        <p:nvSpPr>
          <p:cNvPr id="15369" name="Text Box 9"/>
          <p:cNvSpPr txBox="1">
            <a:spLocks noChangeArrowheads="1"/>
          </p:cNvSpPr>
          <p:nvPr/>
        </p:nvSpPr>
        <p:spPr bwMode="auto">
          <a:xfrm>
            <a:off x="5004048" y="3861048"/>
            <a:ext cx="3505200" cy="2677656"/>
          </a:xfrm>
          <a:prstGeom prst="rect">
            <a:avLst/>
          </a:prstGeom>
          <a:noFill/>
          <a:ln w="9525">
            <a:noFill/>
            <a:miter lim="800000"/>
            <a:headEnd/>
            <a:tailEnd/>
          </a:ln>
          <a:effectLst/>
        </p:spPr>
        <p:txBody>
          <a:bodyPr>
            <a:spAutoFit/>
          </a:bodyPr>
          <a:lstStyle/>
          <a:p>
            <a:pPr>
              <a:spcBef>
                <a:spcPct val="50000"/>
              </a:spcBef>
            </a:pPr>
            <a:r>
              <a:rPr lang="it-IT" sz="1400" dirty="0">
                <a:latin typeface="Arial Rounded MT Bold" pitchFamily="34" charset="0"/>
              </a:rPr>
              <a:t>La seconda </a:t>
            </a:r>
            <a:r>
              <a:rPr lang="it-IT" sz="1400" dirty="0" smtClean="0">
                <a:solidFill>
                  <a:srgbClr val="C00000"/>
                </a:solidFill>
                <a:latin typeface="Arial Rounded MT Bold" pitchFamily="34" charset="0"/>
              </a:rPr>
              <a:t>Filiera</a:t>
            </a:r>
            <a:r>
              <a:rPr lang="it-IT" sz="1400" dirty="0" smtClean="0">
                <a:latin typeface="Arial Rounded MT Bold" pitchFamily="34" charset="0"/>
              </a:rPr>
              <a:t> (</a:t>
            </a:r>
            <a:r>
              <a:rPr lang="it-IT" sz="1400" dirty="0" smtClean="0">
                <a:solidFill>
                  <a:srgbClr val="C00000"/>
                </a:solidFill>
                <a:latin typeface="Arial Rounded MT Bold" pitchFamily="34" charset="0"/>
              </a:rPr>
              <a:t>della formazione</a:t>
            </a:r>
            <a:r>
              <a:rPr lang="it-IT" sz="1400" dirty="0" smtClean="0">
                <a:latin typeface="Arial Rounded MT Bold" pitchFamily="34" charset="0"/>
              </a:rPr>
              <a:t>) è </a:t>
            </a:r>
            <a:r>
              <a:rPr lang="it-IT" sz="1400" dirty="0">
                <a:latin typeface="Arial Rounded MT Bold" pitchFamily="34" charset="0"/>
              </a:rPr>
              <a:t>costituita da </a:t>
            </a:r>
            <a:r>
              <a:rPr lang="it-IT" sz="1400" dirty="0" smtClean="0">
                <a:latin typeface="Arial Rounded MT Bold" pitchFamily="34" charset="0"/>
              </a:rPr>
              <a:t>Associazioni </a:t>
            </a:r>
            <a:r>
              <a:rPr lang="it-IT" sz="1400" dirty="0">
                <a:latin typeface="Arial Rounded MT Bold" pitchFamily="34" charset="0"/>
              </a:rPr>
              <a:t>specializzate nei vari settori economici e sociali (cooperazione, impresa, </a:t>
            </a:r>
            <a:r>
              <a:rPr lang="it-IT" sz="1400" dirty="0" err="1">
                <a:latin typeface="Arial Rounded MT Bold" pitchFamily="34" charset="0"/>
              </a:rPr>
              <a:t>microcredito</a:t>
            </a:r>
            <a:r>
              <a:rPr lang="it-IT" sz="1400" dirty="0">
                <a:latin typeface="Arial Rounded MT Bold" pitchFamily="34" charset="0"/>
              </a:rPr>
              <a:t>) che si adoperano per diffondere una nuova cultura del lavoro, ispirata ai valori umani e cristiani della responsabilità </a:t>
            </a:r>
            <a:r>
              <a:rPr lang="it-IT" sz="1400" dirty="0" smtClean="0">
                <a:latin typeface="Arial Rounded MT Bold" pitchFamily="34" charset="0"/>
              </a:rPr>
              <a:t>personale e </a:t>
            </a:r>
            <a:r>
              <a:rPr lang="it-IT" sz="1400" dirty="0">
                <a:latin typeface="Arial Rounded MT Bold" pitchFamily="34" charset="0"/>
              </a:rPr>
              <a:t>della solidarietà </a:t>
            </a:r>
            <a:r>
              <a:rPr lang="it-IT" sz="1400" dirty="0" smtClean="0">
                <a:latin typeface="Arial Rounded MT Bold" pitchFamily="34" charset="0"/>
              </a:rPr>
              <a:t>(CISL</a:t>
            </a:r>
            <a:r>
              <a:rPr lang="it-IT" sz="1400" dirty="0">
                <a:latin typeface="Arial Rounded MT Bold" pitchFamily="34" charset="0"/>
              </a:rPr>
              <a:t>; </a:t>
            </a:r>
            <a:r>
              <a:rPr lang="it-IT" sz="1400" dirty="0" err="1">
                <a:latin typeface="Arial Rounded MT Bold" pitchFamily="34" charset="0"/>
              </a:rPr>
              <a:t>Confcooperative</a:t>
            </a:r>
            <a:r>
              <a:rPr lang="it-IT" sz="1400" dirty="0">
                <a:latin typeface="Arial Rounded MT Bold" pitchFamily="34" charset="0"/>
              </a:rPr>
              <a:t>, </a:t>
            </a:r>
            <a:r>
              <a:rPr lang="it-IT" sz="1400" dirty="0" smtClean="0">
                <a:latin typeface="Arial Rounded MT Bold" pitchFamily="34" charset="0"/>
              </a:rPr>
              <a:t>Banca </a:t>
            </a:r>
            <a:r>
              <a:rPr lang="it-IT" sz="1400" dirty="0">
                <a:latin typeface="Arial Rounded MT Bold" pitchFamily="34" charset="0"/>
              </a:rPr>
              <a:t>Etica, </a:t>
            </a:r>
            <a:r>
              <a:rPr lang="it-IT" sz="1400" dirty="0" smtClean="0">
                <a:latin typeface="Arial Rounded MT Bold" pitchFamily="34" charset="0"/>
              </a:rPr>
              <a:t>BCC, </a:t>
            </a:r>
            <a:r>
              <a:rPr lang="it-IT" sz="1400" dirty="0" err="1" smtClean="0">
                <a:latin typeface="Arial Rounded MT Bold" pitchFamily="34" charset="0"/>
              </a:rPr>
              <a:t>Ucid</a:t>
            </a:r>
            <a:r>
              <a:rPr lang="it-IT" sz="1400" dirty="0" smtClean="0">
                <a:latin typeface="Arial Rounded MT Bold" pitchFamily="34" charset="0"/>
              </a:rPr>
              <a:t>, Libera, Coldiretti</a:t>
            </a:r>
            <a:r>
              <a:rPr lang="it-IT" sz="1400" dirty="0">
                <a:latin typeface="Arial Rounded MT Bold" pitchFamily="34" charset="0"/>
              </a:rPr>
              <a:t>, </a:t>
            </a:r>
            <a:r>
              <a:rPr lang="it-IT" sz="1400" dirty="0" smtClean="0">
                <a:latin typeface="Arial Rounded MT Bold" pitchFamily="34" charset="0"/>
              </a:rPr>
              <a:t>Fondazione </a:t>
            </a:r>
            <a:r>
              <a:rPr lang="it-IT" sz="1400" dirty="0" err="1" smtClean="0">
                <a:latin typeface="Arial Rounded MT Bold" pitchFamily="34" charset="0"/>
              </a:rPr>
              <a:t>Operti</a:t>
            </a:r>
            <a:r>
              <a:rPr lang="it-IT" sz="1400" dirty="0" smtClean="0">
                <a:latin typeface="Arial Rounded MT Bold" pitchFamily="34" charset="0"/>
              </a:rPr>
              <a:t>).</a:t>
            </a:r>
            <a:endParaRPr lang="it-IT" sz="1400" dirty="0">
              <a:latin typeface="Arial Rounded MT Bold" pitchFamily="34" charset="0"/>
            </a:endParaRPr>
          </a:p>
        </p:txBody>
      </p:sp>
      <p:sp>
        <p:nvSpPr>
          <p:cNvPr id="2" name="CasellaDiTesto 1"/>
          <p:cNvSpPr txBox="1"/>
          <p:nvPr/>
        </p:nvSpPr>
        <p:spPr>
          <a:xfrm>
            <a:off x="2707230" y="559663"/>
            <a:ext cx="5233392" cy="707886"/>
          </a:xfrm>
          <a:prstGeom prst="rect">
            <a:avLst/>
          </a:prstGeom>
          <a:noFill/>
        </p:spPr>
        <p:txBody>
          <a:bodyPr wrap="square" rtlCol="0">
            <a:spAutoFit/>
          </a:bodyPr>
          <a:lstStyle/>
          <a:p>
            <a:r>
              <a:rPr lang="it-IT" sz="4000" dirty="0" smtClean="0">
                <a:solidFill>
                  <a:srgbClr val="CC00CC"/>
                </a:solidFill>
                <a:latin typeface="Forte" panose="03060902040502070203" pitchFamily="66" charset="0"/>
              </a:rPr>
              <a:t>I soggetti associativi</a:t>
            </a:r>
            <a:endParaRPr lang="it-IT" sz="4000" dirty="0">
              <a:solidFill>
                <a:srgbClr val="CC00CC"/>
              </a:solidFill>
              <a:latin typeface="Forte" panose="03060902040502070203" pitchFamily="66" charset="0"/>
            </a:endParaRPr>
          </a:p>
        </p:txBody>
      </p:sp>
      <p:sp>
        <p:nvSpPr>
          <p:cNvPr id="7" name="Text Box 6" descr="Mosaico schiarito"/>
          <p:cNvSpPr txBox="1">
            <a:spLocks noChangeArrowheads="1"/>
          </p:cNvSpPr>
          <p:nvPr/>
        </p:nvSpPr>
        <p:spPr bwMode="auto">
          <a:xfrm rot="21249164">
            <a:off x="609348" y="4559955"/>
            <a:ext cx="3905403" cy="1569660"/>
          </a:xfrm>
          <a:prstGeom prst="rect">
            <a:avLst/>
          </a:prstGeom>
          <a:blipFill dpi="0" rotWithShape="1">
            <a:blip r:embed="rId3" cstate="print"/>
            <a:srcRect/>
            <a:stretch>
              <a:fillRect/>
            </a:stretch>
          </a:blipFill>
          <a:ln w="9525">
            <a:noFill/>
            <a:miter lim="800000"/>
            <a:headEnd/>
            <a:tailEnd/>
          </a:ln>
          <a:effectLst/>
        </p:spPr>
        <p:txBody>
          <a:bodyPr wrap="square">
            <a:spAutoFit/>
          </a:bodyPr>
          <a:lstStyle/>
          <a:p>
            <a:pPr>
              <a:spcBef>
                <a:spcPct val="50000"/>
              </a:spcBef>
            </a:pPr>
            <a:r>
              <a:rPr lang="it-IT" sz="1600" dirty="0">
                <a:latin typeface="Forte" pitchFamily="66" charset="0"/>
                <a:cs typeface="Arial" charset="0"/>
              </a:rPr>
              <a:t>«Se tutti fanno tutto, alla fine si entra in rotta di collisione. Se ognuno fa ciò per cui è nato e se ognuno mette a disposizione di tutti la propria identità e missione, allora nasce veramente un mosaico che è icona della Chiesa</a:t>
            </a:r>
            <a:r>
              <a:rPr lang="it-IT" sz="1600" dirty="0" smtClean="0">
                <a:latin typeface="Forte" pitchFamily="66" charset="0"/>
                <a:cs typeface="Arial" charset="0"/>
              </a:rPr>
              <a:t>» </a:t>
            </a:r>
            <a:r>
              <a:rPr lang="it-IT" sz="1400" dirty="0" smtClean="0">
                <a:latin typeface="Forte" pitchFamily="66" charset="0"/>
                <a:cs typeface="Arial" charset="0"/>
              </a:rPr>
              <a:t>(</a:t>
            </a:r>
            <a:r>
              <a:rPr lang="it-IT" sz="1400" dirty="0" err="1" smtClean="0">
                <a:latin typeface="Forte" pitchFamily="66" charset="0"/>
                <a:cs typeface="Arial" charset="0"/>
              </a:rPr>
              <a:t>Operti</a:t>
            </a:r>
            <a:r>
              <a:rPr lang="it-IT" sz="1400" dirty="0" smtClean="0">
                <a:latin typeface="Forte" pitchFamily="66" charset="0"/>
                <a:cs typeface="Arial" charset="0"/>
              </a:rPr>
              <a:t>)</a:t>
            </a:r>
            <a:endParaRPr lang="it-IT" sz="1400" dirty="0">
              <a:latin typeface="Forte" pitchFamily="66" charset="0"/>
              <a:cs typeface="Arial" charset="0"/>
            </a:endParaRPr>
          </a:p>
        </p:txBody>
      </p:sp>
      <p:pic>
        <p:nvPicPr>
          <p:cNvPr id="1026" name="Picture 2" descr="O:\Flora\POLICORO\Formazione\Corsi di Formazione AdC\2014\2014.maggio 09 -13\FOTO POLICORO LECCE\DSC_0012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4374" y="1412776"/>
            <a:ext cx="3164545" cy="2109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000" fill="hold"/>
                                        <p:tgtEl>
                                          <p:spTgt spid="15364"/>
                                        </p:tgtEl>
                                        <p:attrNameLst>
                                          <p:attrName>ppt_w</p:attrName>
                                        </p:attrNameLst>
                                      </p:cBhvr>
                                      <p:tavLst>
                                        <p:tav tm="0">
                                          <p:val>
                                            <p:strVal val="#ppt_w*0.70"/>
                                          </p:val>
                                        </p:tav>
                                        <p:tav tm="100000">
                                          <p:val>
                                            <p:strVal val="#ppt_w"/>
                                          </p:val>
                                        </p:tav>
                                      </p:tavLst>
                                    </p:anim>
                                    <p:anim calcmode="lin" valueType="num">
                                      <p:cBhvr>
                                        <p:cTn id="8" dur="2000" fill="hold"/>
                                        <p:tgtEl>
                                          <p:spTgt spid="15364"/>
                                        </p:tgtEl>
                                        <p:attrNameLst>
                                          <p:attrName>ppt_h</p:attrName>
                                        </p:attrNameLst>
                                      </p:cBhvr>
                                      <p:tavLst>
                                        <p:tav tm="0">
                                          <p:val>
                                            <p:strVal val="#ppt_h"/>
                                          </p:val>
                                        </p:tav>
                                        <p:tav tm="100000">
                                          <p:val>
                                            <p:strVal val="#ppt_h"/>
                                          </p:val>
                                        </p:tav>
                                      </p:tavLst>
                                    </p:anim>
                                    <p:animEffect transition="in" filter="fade">
                                      <p:cBhvr>
                                        <p:cTn id="9" dur="2000"/>
                                        <p:tgtEl>
                                          <p:spTgt spid="15364"/>
                                        </p:tgtEl>
                                      </p:cBhvr>
                                    </p:animEffect>
                                  </p:childTnLst>
                                </p:cTn>
                              </p:par>
                            </p:childTnLst>
                          </p:cTn>
                        </p:par>
                        <p:par>
                          <p:cTn id="10" fill="hold">
                            <p:stCondLst>
                              <p:cond delay="2000"/>
                            </p:stCondLst>
                            <p:childTnLst>
                              <p:par>
                                <p:cTn id="11" presetID="47" presetClass="entr" presetSubtype="0"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53" presetClass="entr" presetSubtype="16" fill="hold" grpId="0" nodeType="afterEffect">
                                  <p:stCondLst>
                                    <p:cond delay="50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1250" fill="hold"/>
                                        <p:tgtEl>
                                          <p:spTgt spid="15365"/>
                                        </p:tgtEl>
                                        <p:attrNameLst>
                                          <p:attrName>ppt_w</p:attrName>
                                        </p:attrNameLst>
                                      </p:cBhvr>
                                      <p:tavLst>
                                        <p:tav tm="0">
                                          <p:val>
                                            <p:fltVal val="0"/>
                                          </p:val>
                                        </p:tav>
                                        <p:tav tm="100000">
                                          <p:val>
                                            <p:strVal val="#ppt_w"/>
                                          </p:val>
                                        </p:tav>
                                      </p:tavLst>
                                    </p:anim>
                                    <p:anim calcmode="lin" valueType="num">
                                      <p:cBhvr>
                                        <p:cTn id="20" dur="1250" fill="hold"/>
                                        <p:tgtEl>
                                          <p:spTgt spid="15365"/>
                                        </p:tgtEl>
                                        <p:attrNameLst>
                                          <p:attrName>ppt_h</p:attrName>
                                        </p:attrNameLst>
                                      </p:cBhvr>
                                      <p:tavLst>
                                        <p:tav tm="0">
                                          <p:val>
                                            <p:fltVal val="0"/>
                                          </p:val>
                                        </p:tav>
                                        <p:tav tm="100000">
                                          <p:val>
                                            <p:strVal val="#ppt_h"/>
                                          </p:val>
                                        </p:tav>
                                      </p:tavLst>
                                    </p:anim>
                                    <p:animEffect transition="in" filter="fade">
                                      <p:cBhvr>
                                        <p:cTn id="21" dur="1250"/>
                                        <p:tgtEl>
                                          <p:spTgt spid="15365"/>
                                        </p:tgtEl>
                                      </p:cBhvr>
                                    </p:animEffect>
                                  </p:childTnLst>
                                </p:cTn>
                              </p:par>
                            </p:childTnLst>
                          </p:cTn>
                        </p:par>
                        <p:par>
                          <p:cTn id="22" fill="hold">
                            <p:stCondLst>
                              <p:cond delay="5000"/>
                            </p:stCondLst>
                            <p:childTnLst>
                              <p:par>
                                <p:cTn id="23" presetID="2" presetClass="entr" presetSubtype="2" fill="hold" nodeType="afterEffect">
                                  <p:stCondLst>
                                    <p:cond delay="75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1250" fill="hold"/>
                                        <p:tgtEl>
                                          <p:spTgt spid="1026"/>
                                        </p:tgtEl>
                                        <p:attrNameLst>
                                          <p:attrName>ppt_x</p:attrName>
                                        </p:attrNameLst>
                                      </p:cBhvr>
                                      <p:tavLst>
                                        <p:tav tm="0">
                                          <p:val>
                                            <p:strVal val="1+#ppt_w/2"/>
                                          </p:val>
                                        </p:tav>
                                        <p:tav tm="100000">
                                          <p:val>
                                            <p:strVal val="#ppt_x"/>
                                          </p:val>
                                        </p:tav>
                                      </p:tavLst>
                                    </p:anim>
                                    <p:anim calcmode="lin" valueType="num">
                                      <p:cBhvr additive="base">
                                        <p:cTn id="26" dur="1250" fill="hold"/>
                                        <p:tgtEl>
                                          <p:spTgt spid="1026"/>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42" presetClass="entr" presetSubtype="0" fill="hold" grpId="0" nodeType="afterEffect">
                                  <p:stCondLst>
                                    <p:cond delay="750"/>
                                  </p:stCondLst>
                                  <p:childTnLst>
                                    <p:set>
                                      <p:cBhvr>
                                        <p:cTn id="29" dur="1" fill="hold">
                                          <p:stCondLst>
                                            <p:cond delay="0"/>
                                          </p:stCondLst>
                                        </p:cTn>
                                        <p:tgtEl>
                                          <p:spTgt spid="15368"/>
                                        </p:tgtEl>
                                        <p:attrNameLst>
                                          <p:attrName>style.visibility</p:attrName>
                                        </p:attrNameLst>
                                      </p:cBhvr>
                                      <p:to>
                                        <p:strVal val="visible"/>
                                      </p:to>
                                    </p:set>
                                    <p:animEffect transition="in" filter="fade">
                                      <p:cBhvr>
                                        <p:cTn id="30" dur="1000"/>
                                        <p:tgtEl>
                                          <p:spTgt spid="15368"/>
                                        </p:tgtEl>
                                      </p:cBhvr>
                                    </p:animEffect>
                                    <p:anim calcmode="lin" valueType="num">
                                      <p:cBhvr>
                                        <p:cTn id="31" dur="1000" fill="hold"/>
                                        <p:tgtEl>
                                          <p:spTgt spid="15368"/>
                                        </p:tgtEl>
                                        <p:attrNameLst>
                                          <p:attrName>ppt_x</p:attrName>
                                        </p:attrNameLst>
                                      </p:cBhvr>
                                      <p:tavLst>
                                        <p:tav tm="0">
                                          <p:val>
                                            <p:strVal val="#ppt_x"/>
                                          </p:val>
                                        </p:tav>
                                        <p:tav tm="100000">
                                          <p:val>
                                            <p:strVal val="#ppt_x"/>
                                          </p:val>
                                        </p:tav>
                                      </p:tavLst>
                                    </p:anim>
                                    <p:anim calcmode="lin" valueType="num">
                                      <p:cBhvr>
                                        <p:cTn id="32" dur="1000" fill="hold"/>
                                        <p:tgtEl>
                                          <p:spTgt spid="15368"/>
                                        </p:tgtEl>
                                        <p:attrNameLst>
                                          <p:attrName>ppt_y</p:attrName>
                                        </p:attrNameLst>
                                      </p:cBhvr>
                                      <p:tavLst>
                                        <p:tav tm="0">
                                          <p:val>
                                            <p:strVal val="#ppt_y+.1"/>
                                          </p:val>
                                        </p:tav>
                                        <p:tav tm="100000">
                                          <p:val>
                                            <p:strVal val="#ppt_y"/>
                                          </p:val>
                                        </p:tav>
                                      </p:tavLst>
                                    </p:anim>
                                  </p:childTnLst>
                                </p:cTn>
                              </p:par>
                            </p:childTnLst>
                          </p:cTn>
                        </p:par>
                        <p:par>
                          <p:cTn id="33" fill="hold">
                            <p:stCondLst>
                              <p:cond delay="8750"/>
                            </p:stCondLst>
                            <p:childTnLst>
                              <p:par>
                                <p:cTn id="34" presetID="6" presetClass="entr" presetSubtype="16" fill="hold" grpId="0" nodeType="afterEffect">
                                  <p:stCondLst>
                                    <p:cond delay="1750"/>
                                  </p:stCondLst>
                                  <p:childTnLst>
                                    <p:set>
                                      <p:cBhvr>
                                        <p:cTn id="35" dur="1" fill="hold">
                                          <p:stCondLst>
                                            <p:cond delay="0"/>
                                          </p:stCondLst>
                                        </p:cTn>
                                        <p:tgtEl>
                                          <p:spTgt spid="15369"/>
                                        </p:tgtEl>
                                        <p:attrNameLst>
                                          <p:attrName>style.visibility</p:attrName>
                                        </p:attrNameLst>
                                      </p:cBhvr>
                                      <p:to>
                                        <p:strVal val="visible"/>
                                      </p:to>
                                    </p:set>
                                    <p:animEffect transition="in" filter="circle(in)">
                                      <p:cBhvr>
                                        <p:cTn id="36" dur="1500"/>
                                        <p:tgtEl>
                                          <p:spTgt spid="15369"/>
                                        </p:tgtEl>
                                      </p:cBhvr>
                                    </p:animEffect>
                                  </p:childTnLst>
                                </p:cTn>
                              </p:par>
                            </p:childTnLst>
                          </p:cTn>
                        </p:par>
                        <p:par>
                          <p:cTn id="37" fill="hold">
                            <p:stCondLst>
                              <p:cond delay="12000"/>
                            </p:stCondLst>
                            <p:childTnLst>
                              <p:par>
                                <p:cTn id="38" presetID="14" presetClass="entr" presetSubtype="10" fill="hold" grpId="0" nodeType="afterEffect">
                                  <p:stCondLst>
                                    <p:cond delay="25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8" grpId="0"/>
      <p:bldP spid="15369" grpId="0"/>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18437" name="Text Box 5"/>
          <p:cNvSpPr txBox="1">
            <a:spLocks noChangeArrowheads="1"/>
          </p:cNvSpPr>
          <p:nvPr/>
        </p:nvSpPr>
        <p:spPr bwMode="auto">
          <a:xfrm>
            <a:off x="2514600" y="609600"/>
            <a:ext cx="6019800" cy="1477328"/>
          </a:xfrm>
          <a:prstGeom prst="rect">
            <a:avLst/>
          </a:prstGeom>
          <a:noFill/>
          <a:ln w="9525">
            <a:noFill/>
            <a:miter lim="800000"/>
            <a:headEnd/>
            <a:tailEnd/>
          </a:ln>
          <a:effectLst/>
        </p:spPr>
        <p:txBody>
          <a:bodyPr>
            <a:spAutoFit/>
          </a:bodyPr>
          <a:lstStyle/>
          <a:p>
            <a:pPr>
              <a:spcBef>
                <a:spcPct val="50000"/>
              </a:spcBef>
            </a:pPr>
            <a:r>
              <a:rPr lang="it-IT" dirty="0">
                <a:latin typeface="Arial Rounded MT Bold" pitchFamily="34" charset="0"/>
              </a:rPr>
              <a:t>A tutti i livelli (nazionale, regionale e diocesano), il Progetto viene portato avanti da </a:t>
            </a:r>
            <a:r>
              <a:rPr lang="it-IT" dirty="0">
                <a:solidFill>
                  <a:srgbClr val="CC00CC"/>
                </a:solidFill>
                <a:latin typeface="Arial Rounded MT Bold" pitchFamily="34" charset="0"/>
              </a:rPr>
              <a:t>C</a:t>
            </a:r>
            <a:r>
              <a:rPr lang="it-IT" dirty="0" smtClean="0">
                <a:solidFill>
                  <a:srgbClr val="CC00CC"/>
                </a:solidFill>
                <a:latin typeface="Arial Rounded MT Bold" pitchFamily="34" charset="0"/>
              </a:rPr>
              <a:t>oordinamenti</a:t>
            </a:r>
            <a:r>
              <a:rPr lang="it-IT" dirty="0">
                <a:latin typeface="Arial Rounded MT Bold" pitchFamily="34" charset="0"/>
              </a:rPr>
              <a:t>, che delineano le strategie di azione e le armonizzano con le attività dei settori pastorali e dei cammini formativi delle </a:t>
            </a:r>
            <a:r>
              <a:rPr lang="it-IT" dirty="0" smtClean="0">
                <a:latin typeface="Arial Rounded MT Bold" pitchFamily="34" charset="0"/>
              </a:rPr>
              <a:t>Associazioni</a:t>
            </a:r>
            <a:r>
              <a:rPr lang="it-IT" dirty="0">
                <a:latin typeface="Arial Rounded MT Bold" pitchFamily="34" charset="0"/>
              </a:rPr>
              <a:t>.</a:t>
            </a:r>
          </a:p>
        </p:txBody>
      </p:sp>
      <p:sp>
        <p:nvSpPr>
          <p:cNvPr id="4" name="CasellaDiTesto 3"/>
          <p:cNvSpPr txBox="1"/>
          <p:nvPr/>
        </p:nvSpPr>
        <p:spPr>
          <a:xfrm>
            <a:off x="3995936" y="3356992"/>
            <a:ext cx="4754488" cy="2585323"/>
          </a:xfrm>
          <a:prstGeom prst="rect">
            <a:avLst/>
          </a:prstGeom>
          <a:noFill/>
        </p:spPr>
        <p:txBody>
          <a:bodyPr wrap="square" rtlCol="0">
            <a:spAutoFit/>
          </a:bodyPr>
          <a:lstStyle/>
          <a:p>
            <a:r>
              <a:rPr lang="it-IT" dirty="0">
                <a:latin typeface="Arial Rounded MT Bold" pitchFamily="34" charset="0"/>
              </a:rPr>
              <a:t>I tre direttori delle pastorali coinvolte, coadiuvati dagli Animatori di comunità e dall’apporto delle </a:t>
            </a:r>
            <a:r>
              <a:rPr lang="it-IT" dirty="0" smtClean="0">
                <a:latin typeface="Arial Rounded MT Bold" pitchFamily="34" charset="0"/>
              </a:rPr>
              <a:t>Filiere,</a:t>
            </a:r>
          </a:p>
          <a:p>
            <a:r>
              <a:rPr lang="it-IT" dirty="0" smtClean="0">
                <a:latin typeface="Arial Rounded MT Bold" pitchFamily="34" charset="0"/>
              </a:rPr>
              <a:t>agiscono </a:t>
            </a:r>
            <a:r>
              <a:rPr lang="it-IT" dirty="0">
                <a:latin typeface="Arial Rounded MT Bold" pitchFamily="34" charset="0"/>
              </a:rPr>
              <a:t>in </a:t>
            </a:r>
            <a:r>
              <a:rPr lang="it-IT" dirty="0">
                <a:solidFill>
                  <a:srgbClr val="0066CC"/>
                </a:solidFill>
                <a:latin typeface="Arial Rounded MT Bold" pitchFamily="34" charset="0"/>
              </a:rPr>
              <a:t>sinergia</a:t>
            </a:r>
            <a:r>
              <a:rPr lang="it-IT" dirty="0">
                <a:latin typeface="Arial Rounded MT Bold" pitchFamily="34" charset="0"/>
              </a:rPr>
              <a:t> per </a:t>
            </a:r>
            <a:r>
              <a:rPr lang="it-IT" dirty="0">
                <a:solidFill>
                  <a:srgbClr val="C00000"/>
                </a:solidFill>
                <a:latin typeface="Arial Rounded MT Bold" pitchFamily="34" charset="0"/>
              </a:rPr>
              <a:t>crescere e progettare insieme</a:t>
            </a:r>
            <a:r>
              <a:rPr lang="it-IT" dirty="0">
                <a:latin typeface="Arial Rounded MT Bold" pitchFamily="34" charset="0"/>
              </a:rPr>
              <a:t>, nel rispetto reciproco delle competenze, nella solidarietà e nella comunione, </a:t>
            </a:r>
            <a:r>
              <a:rPr lang="it-IT" dirty="0">
                <a:solidFill>
                  <a:srgbClr val="CC00CC"/>
                </a:solidFill>
                <a:latin typeface="Arial Rounded MT Bold" pitchFamily="34" charset="0"/>
              </a:rPr>
              <a:t>iniziative concrete</a:t>
            </a:r>
            <a:r>
              <a:rPr lang="it-IT" dirty="0">
                <a:latin typeface="Arial Rounded MT Bold" pitchFamily="34" charset="0"/>
              </a:rPr>
              <a:t> di </a:t>
            </a:r>
            <a:r>
              <a:rPr lang="it-IT" dirty="0">
                <a:solidFill>
                  <a:srgbClr val="00B050"/>
                </a:solidFill>
                <a:latin typeface="Arial Rounded MT Bold" pitchFamily="34" charset="0"/>
              </a:rPr>
              <a:t>evangelizzazione</a:t>
            </a:r>
            <a:r>
              <a:rPr lang="it-IT" dirty="0">
                <a:latin typeface="Arial Rounded MT Bold" pitchFamily="34" charset="0"/>
              </a:rPr>
              <a:t>, </a:t>
            </a:r>
            <a:r>
              <a:rPr lang="it-IT" dirty="0">
                <a:solidFill>
                  <a:srgbClr val="7030A0"/>
                </a:solidFill>
                <a:latin typeface="Arial Rounded MT Bold" pitchFamily="34" charset="0"/>
              </a:rPr>
              <a:t>promozione sociale </a:t>
            </a:r>
            <a:r>
              <a:rPr lang="it-IT" dirty="0">
                <a:latin typeface="Arial Rounded MT Bold" pitchFamily="34" charset="0"/>
              </a:rPr>
              <a:t>e </a:t>
            </a:r>
            <a:r>
              <a:rPr lang="it-IT" dirty="0">
                <a:solidFill>
                  <a:schemeClr val="accent6">
                    <a:lumMod val="75000"/>
                  </a:schemeClr>
                </a:solidFill>
                <a:latin typeface="Arial Rounded MT Bold" pitchFamily="34" charset="0"/>
              </a:rPr>
              <a:t>sviluppo</a:t>
            </a:r>
            <a:r>
              <a:rPr lang="it-IT" dirty="0">
                <a:latin typeface="Arial Rounded MT Bold" pitchFamily="34" charset="0"/>
              </a:rPr>
              <a:t>.</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13344">
            <a:off x="611560" y="2420617"/>
            <a:ext cx="3017912" cy="30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2000" fill="hold"/>
                                        <p:tgtEl>
                                          <p:spTgt spid="18436"/>
                                        </p:tgtEl>
                                        <p:attrNameLst>
                                          <p:attrName>ppt_w</p:attrName>
                                        </p:attrNameLst>
                                      </p:cBhvr>
                                      <p:tavLst>
                                        <p:tav tm="0">
                                          <p:val>
                                            <p:strVal val="#ppt_w*0.70"/>
                                          </p:val>
                                        </p:tav>
                                        <p:tav tm="100000">
                                          <p:val>
                                            <p:strVal val="#ppt_w"/>
                                          </p:val>
                                        </p:tav>
                                      </p:tavLst>
                                    </p:anim>
                                    <p:anim calcmode="lin" valueType="num">
                                      <p:cBhvr>
                                        <p:cTn id="8" dur="2000" fill="hold"/>
                                        <p:tgtEl>
                                          <p:spTgt spid="18436"/>
                                        </p:tgtEl>
                                        <p:attrNameLst>
                                          <p:attrName>ppt_h</p:attrName>
                                        </p:attrNameLst>
                                      </p:cBhvr>
                                      <p:tavLst>
                                        <p:tav tm="0">
                                          <p:val>
                                            <p:strVal val="#ppt_h"/>
                                          </p:val>
                                        </p:tav>
                                        <p:tav tm="100000">
                                          <p:val>
                                            <p:strVal val="#ppt_h"/>
                                          </p:val>
                                        </p:tav>
                                      </p:tavLst>
                                    </p:anim>
                                    <p:animEffect transition="in" filter="fade">
                                      <p:cBhvr>
                                        <p:cTn id="9" dur="2000"/>
                                        <p:tgtEl>
                                          <p:spTgt spid="18436"/>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1000" fill="hold"/>
                                        <p:tgtEl>
                                          <p:spTgt spid="18437"/>
                                        </p:tgtEl>
                                        <p:attrNameLst>
                                          <p:attrName>ppt_w</p:attrName>
                                        </p:attrNameLst>
                                      </p:cBhvr>
                                      <p:tavLst>
                                        <p:tav tm="0">
                                          <p:val>
                                            <p:fltVal val="0"/>
                                          </p:val>
                                        </p:tav>
                                        <p:tav tm="100000">
                                          <p:val>
                                            <p:strVal val="#ppt_w"/>
                                          </p:val>
                                        </p:tav>
                                      </p:tavLst>
                                    </p:anim>
                                    <p:anim calcmode="lin" valueType="num">
                                      <p:cBhvr>
                                        <p:cTn id="14" dur="1000" fill="hold"/>
                                        <p:tgtEl>
                                          <p:spTgt spid="18437"/>
                                        </p:tgtEl>
                                        <p:attrNameLst>
                                          <p:attrName>ppt_h</p:attrName>
                                        </p:attrNameLst>
                                      </p:cBhvr>
                                      <p:tavLst>
                                        <p:tav tm="0">
                                          <p:val>
                                            <p:fltVal val="0"/>
                                          </p:val>
                                        </p:tav>
                                        <p:tav tm="100000">
                                          <p:val>
                                            <p:strVal val="#ppt_h"/>
                                          </p:val>
                                        </p:tav>
                                      </p:tavLst>
                                    </p:anim>
                                    <p:animEffect transition="in" filter="fade">
                                      <p:cBhvr>
                                        <p:cTn id="15" dur="1000"/>
                                        <p:tgtEl>
                                          <p:spTgt spid="18437"/>
                                        </p:tgtEl>
                                      </p:cBhvr>
                                    </p:animEffect>
                                  </p:childTnLst>
                                </p:cTn>
                              </p:par>
                            </p:childTnLst>
                          </p:cTn>
                        </p:par>
                        <p:par>
                          <p:cTn id="16" fill="hold">
                            <p:stCondLst>
                              <p:cond delay="3000"/>
                            </p:stCondLst>
                            <p:childTnLst>
                              <p:par>
                                <p:cTn id="17" presetID="16" presetClass="entr" presetSubtype="37"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1250"/>
                                        <p:tgtEl>
                                          <p:spTgt spid="4"/>
                                        </p:tgtEl>
                                      </p:cBhvr>
                                    </p:animEffect>
                                  </p:childTnLst>
                                </p:cTn>
                              </p:par>
                            </p:childTnLst>
                          </p:cTn>
                        </p:par>
                        <p:par>
                          <p:cTn id="20" fill="hold">
                            <p:stCondLst>
                              <p:cond delay="5250"/>
                            </p:stCondLst>
                            <p:childTnLst>
                              <p:par>
                                <p:cTn id="21" presetID="10" presetClass="entr" presetSubtype="0" fill="hold" nodeType="afterEffect">
                                  <p:stCondLst>
                                    <p:cond delay="50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12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5962" y="3645024"/>
            <a:ext cx="3898404" cy="288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descr="ProgettoPolicoroSTRETTO"/>
          <p:cNvPicPr>
            <a:picLocks noChangeAspect="1" noChangeArrowheads="1"/>
          </p:cNvPicPr>
          <p:nvPr/>
        </p:nvPicPr>
        <p:blipFill>
          <a:blip r:embed="rId3" cstate="print"/>
          <a:srcRect/>
          <a:stretch>
            <a:fillRect/>
          </a:stretch>
        </p:blipFill>
        <p:spPr bwMode="auto">
          <a:xfrm>
            <a:off x="381000" y="304800"/>
            <a:ext cx="1447800" cy="1217613"/>
          </a:xfrm>
          <a:prstGeom prst="rect">
            <a:avLst/>
          </a:prstGeom>
          <a:noFill/>
        </p:spPr>
      </p:pic>
      <p:sp>
        <p:nvSpPr>
          <p:cNvPr id="3" name="CasellaDiTesto 2"/>
          <p:cNvSpPr txBox="1"/>
          <p:nvPr/>
        </p:nvSpPr>
        <p:spPr>
          <a:xfrm>
            <a:off x="2975936" y="476671"/>
            <a:ext cx="4536504" cy="1323439"/>
          </a:xfrm>
          <a:prstGeom prst="rect">
            <a:avLst/>
          </a:prstGeom>
          <a:noFill/>
        </p:spPr>
        <p:txBody>
          <a:bodyPr wrap="square" rtlCol="0">
            <a:spAutoFit/>
          </a:bodyPr>
          <a:lstStyle/>
          <a:p>
            <a:r>
              <a:rPr lang="it-IT" sz="4000" b="1" dirty="0" smtClean="0">
                <a:ln>
                  <a:solidFill>
                    <a:schemeClr val="bg1">
                      <a:lumMod val="50000"/>
                    </a:schemeClr>
                  </a:solidFill>
                </a:ln>
                <a:solidFill>
                  <a:srgbClr val="0033CC"/>
                </a:solidFill>
                <a:latin typeface="Forte" panose="03060902040502070203" pitchFamily="66" charset="0"/>
              </a:rPr>
              <a:t>Evangelizzare </a:t>
            </a:r>
          </a:p>
          <a:p>
            <a:r>
              <a:rPr lang="it-IT" sz="4000" b="1" dirty="0" smtClean="0">
                <a:ln>
                  <a:solidFill>
                    <a:schemeClr val="bg1">
                      <a:lumMod val="50000"/>
                    </a:schemeClr>
                  </a:solidFill>
                </a:ln>
                <a:solidFill>
                  <a:srgbClr val="0033CC"/>
                </a:solidFill>
                <a:latin typeface="Forte" panose="03060902040502070203" pitchFamily="66" charset="0"/>
              </a:rPr>
              <a:t>la vita e il lavoro</a:t>
            </a:r>
            <a:endParaRPr lang="it-IT" sz="4000" b="1" dirty="0">
              <a:ln>
                <a:solidFill>
                  <a:schemeClr val="bg1">
                    <a:lumMod val="50000"/>
                  </a:schemeClr>
                </a:solidFill>
              </a:ln>
              <a:solidFill>
                <a:srgbClr val="0033CC"/>
              </a:solidFill>
              <a:latin typeface="Forte" panose="03060902040502070203" pitchFamily="66" charset="0"/>
            </a:endParaRPr>
          </a:p>
        </p:txBody>
      </p:sp>
      <p:sp>
        <p:nvSpPr>
          <p:cNvPr id="4" name="CasellaDiTesto 3"/>
          <p:cNvSpPr txBox="1"/>
          <p:nvPr/>
        </p:nvSpPr>
        <p:spPr>
          <a:xfrm>
            <a:off x="361716" y="4149080"/>
            <a:ext cx="5271120"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b="1" dirty="0" smtClean="0">
                <a:solidFill>
                  <a:srgbClr val="00B050"/>
                </a:solidFill>
                <a:latin typeface="Arial Rounded MT Bold" panose="020F0704030504030204" pitchFamily="34" charset="0"/>
              </a:rPr>
              <a:t>Annunciare il Vangelo che ridona </a:t>
            </a:r>
          </a:p>
          <a:p>
            <a:pPr>
              <a:lnSpc>
                <a:spcPct val="150000"/>
              </a:lnSpc>
            </a:pPr>
            <a:r>
              <a:rPr lang="it-IT" b="1" dirty="0">
                <a:solidFill>
                  <a:srgbClr val="00B050"/>
                </a:solidFill>
                <a:latin typeface="Arial Rounded MT Bold" panose="020F0704030504030204" pitchFamily="34" charset="0"/>
              </a:rPr>
              <a:t> </a:t>
            </a:r>
            <a:r>
              <a:rPr lang="it-IT" b="1" dirty="0" smtClean="0">
                <a:solidFill>
                  <a:srgbClr val="00B050"/>
                </a:solidFill>
                <a:latin typeface="Arial Rounded MT Bold" panose="020F0704030504030204" pitchFamily="34" charset="0"/>
              </a:rPr>
              <a:t>    dignità e libertà</a:t>
            </a:r>
          </a:p>
          <a:p>
            <a:pPr marL="285750" indent="-285750">
              <a:lnSpc>
                <a:spcPct val="150000"/>
              </a:lnSpc>
              <a:buFont typeface="Wingdings" panose="05000000000000000000" pitchFamily="2" charset="2"/>
              <a:buChar char="ü"/>
            </a:pPr>
            <a:r>
              <a:rPr lang="it-IT" b="1" dirty="0" smtClean="0">
                <a:solidFill>
                  <a:srgbClr val="7030A0"/>
                </a:solidFill>
                <a:latin typeface="Arial Rounded MT Bold" panose="020F0704030504030204" pitchFamily="34" charset="0"/>
              </a:rPr>
              <a:t>Dare senso compiuto al lavoro e alla vita</a:t>
            </a:r>
          </a:p>
          <a:p>
            <a:pPr marL="285750" indent="-285750">
              <a:lnSpc>
                <a:spcPct val="150000"/>
              </a:lnSpc>
              <a:buFont typeface="Wingdings" panose="05000000000000000000" pitchFamily="2" charset="2"/>
              <a:buChar char="ü"/>
            </a:pPr>
            <a:r>
              <a:rPr lang="it-IT" b="1" dirty="0" smtClean="0">
                <a:solidFill>
                  <a:srgbClr val="0066CC"/>
                </a:solidFill>
                <a:latin typeface="Arial Rounded MT Bold" panose="020F0704030504030204" pitchFamily="34" charset="0"/>
              </a:rPr>
              <a:t>Infondere la speranza nel cuore di ogni giovane</a:t>
            </a:r>
            <a:endParaRPr lang="it-IT" b="1" dirty="0">
              <a:solidFill>
                <a:srgbClr val="0066CC"/>
              </a:solidFill>
              <a:latin typeface="Arial Rounded MT Bold" panose="020F0704030504030204" pitchFamily="34" charset="0"/>
            </a:endParaRPr>
          </a:p>
        </p:txBody>
      </p:sp>
      <p:sp>
        <p:nvSpPr>
          <p:cNvPr id="5" name="CasellaDiTesto 4"/>
          <p:cNvSpPr txBox="1"/>
          <p:nvPr/>
        </p:nvSpPr>
        <p:spPr>
          <a:xfrm>
            <a:off x="1767499" y="2348880"/>
            <a:ext cx="6520905" cy="1138773"/>
          </a:xfrm>
          <a:prstGeom prst="rect">
            <a:avLst/>
          </a:prstGeom>
          <a:noFill/>
        </p:spPr>
        <p:txBody>
          <a:bodyPr wrap="square" rtlCol="0">
            <a:spAutoFit/>
          </a:bodyPr>
          <a:lstStyle/>
          <a:p>
            <a:r>
              <a:rPr lang="it-IT" dirty="0">
                <a:latin typeface="Arial Rounded MT Bold" panose="020F0704030504030204" pitchFamily="34" charset="0"/>
              </a:rPr>
              <a:t>… a partire dal «reciproco appello che si fanno continuamente il Vangelo e la vita concreta, personale e sociale dell’uomo</a:t>
            </a:r>
            <a:r>
              <a:rPr lang="it-IT" dirty="0" smtClean="0">
                <a:latin typeface="Arial Rounded MT Bold" panose="020F0704030504030204" pitchFamily="34" charset="0"/>
              </a:rPr>
              <a:t>» </a:t>
            </a:r>
          </a:p>
          <a:p>
            <a:pPr algn="r"/>
            <a:r>
              <a:rPr lang="it-IT" sz="1400" dirty="0" smtClean="0">
                <a:latin typeface="Arial Rounded MT Bold" panose="020F0704030504030204" pitchFamily="34" charset="0"/>
              </a:rPr>
              <a:t>(</a:t>
            </a:r>
            <a:r>
              <a:rPr lang="it-IT" sz="1400" dirty="0">
                <a:latin typeface="Arial Rounded MT Bold" panose="020F0704030504030204" pitchFamily="34" charset="0"/>
              </a:rPr>
              <a:t>Paolo VI, </a:t>
            </a:r>
            <a:r>
              <a:rPr lang="it-IT" sz="1400" i="1" dirty="0" err="1">
                <a:latin typeface="Arial Rounded MT Bold" panose="020F0704030504030204" pitchFamily="34" charset="0"/>
              </a:rPr>
              <a:t>Evangelii</a:t>
            </a:r>
            <a:r>
              <a:rPr lang="it-IT" sz="1400" i="1" dirty="0">
                <a:latin typeface="Arial Rounded MT Bold" panose="020F0704030504030204" pitchFamily="34" charset="0"/>
              </a:rPr>
              <a:t> </a:t>
            </a:r>
            <a:r>
              <a:rPr lang="it-IT" sz="1400" i="1" dirty="0" err="1">
                <a:latin typeface="Arial Rounded MT Bold" panose="020F0704030504030204" pitchFamily="34" charset="0"/>
              </a:rPr>
              <a:t>nuntiandi</a:t>
            </a:r>
            <a:r>
              <a:rPr lang="it-IT" sz="1400" dirty="0">
                <a:latin typeface="Arial Rounded MT Bold" panose="020F0704030504030204" pitchFamily="34" charset="0"/>
              </a:rPr>
              <a:t>, 8)</a:t>
            </a:r>
          </a:p>
        </p:txBody>
      </p:sp>
    </p:spTree>
    <p:extLst>
      <p:ext uri="{BB962C8B-B14F-4D97-AF65-F5344CB8AC3E}">
        <p14:creationId xmlns:p14="http://schemas.microsoft.com/office/powerpoint/2010/main" val="66025119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2000" fill="hold"/>
                                        <p:tgtEl>
                                          <p:spTgt spid="18436"/>
                                        </p:tgtEl>
                                        <p:attrNameLst>
                                          <p:attrName>ppt_w</p:attrName>
                                        </p:attrNameLst>
                                      </p:cBhvr>
                                      <p:tavLst>
                                        <p:tav tm="0">
                                          <p:val>
                                            <p:strVal val="#ppt_w*0.70"/>
                                          </p:val>
                                        </p:tav>
                                        <p:tav tm="100000">
                                          <p:val>
                                            <p:strVal val="#ppt_w"/>
                                          </p:val>
                                        </p:tav>
                                      </p:tavLst>
                                    </p:anim>
                                    <p:anim calcmode="lin" valueType="num">
                                      <p:cBhvr>
                                        <p:cTn id="8" dur="2000" fill="hold"/>
                                        <p:tgtEl>
                                          <p:spTgt spid="18436"/>
                                        </p:tgtEl>
                                        <p:attrNameLst>
                                          <p:attrName>ppt_h</p:attrName>
                                        </p:attrNameLst>
                                      </p:cBhvr>
                                      <p:tavLst>
                                        <p:tav tm="0">
                                          <p:val>
                                            <p:strVal val="#ppt_h"/>
                                          </p:val>
                                        </p:tav>
                                        <p:tav tm="100000">
                                          <p:val>
                                            <p:strVal val="#ppt_h"/>
                                          </p:val>
                                        </p:tav>
                                      </p:tavLst>
                                    </p:anim>
                                    <p:animEffect transition="in" filter="fade">
                                      <p:cBhvr>
                                        <p:cTn id="9" dur="2000"/>
                                        <p:tgtEl>
                                          <p:spTgt spid="18436"/>
                                        </p:tgtEl>
                                      </p:cBhvr>
                                    </p:animEffect>
                                  </p:childTnLst>
                                </p:cTn>
                              </p:par>
                            </p:childTnLst>
                          </p:cTn>
                        </p:par>
                        <p:par>
                          <p:cTn id="10" fill="hold">
                            <p:stCondLst>
                              <p:cond delay="2000"/>
                            </p:stCondLst>
                            <p:childTnLst>
                              <p:par>
                                <p:cTn id="11" presetID="47" presetClass="entr" presetSubtype="0" fill="hold" grpId="0" nodeType="after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4250"/>
                            </p:stCondLst>
                            <p:childTnLst>
                              <p:par>
                                <p:cTn id="21" presetID="31" presetClass="entr" presetSubtype="0"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250" fill="hold"/>
                                        <p:tgtEl>
                                          <p:spTgt spid="4"/>
                                        </p:tgtEl>
                                        <p:attrNameLst>
                                          <p:attrName>ppt_w</p:attrName>
                                        </p:attrNameLst>
                                      </p:cBhvr>
                                      <p:tavLst>
                                        <p:tav tm="0">
                                          <p:val>
                                            <p:fltVal val="0"/>
                                          </p:val>
                                        </p:tav>
                                        <p:tav tm="100000">
                                          <p:val>
                                            <p:strVal val="#ppt_w"/>
                                          </p:val>
                                        </p:tav>
                                      </p:tavLst>
                                    </p:anim>
                                    <p:anim calcmode="lin" valueType="num">
                                      <p:cBhvr>
                                        <p:cTn id="24" dur="1250" fill="hold"/>
                                        <p:tgtEl>
                                          <p:spTgt spid="4"/>
                                        </p:tgtEl>
                                        <p:attrNameLst>
                                          <p:attrName>ppt_h</p:attrName>
                                        </p:attrNameLst>
                                      </p:cBhvr>
                                      <p:tavLst>
                                        <p:tav tm="0">
                                          <p:val>
                                            <p:fltVal val="0"/>
                                          </p:val>
                                        </p:tav>
                                        <p:tav tm="100000">
                                          <p:val>
                                            <p:strVal val="#ppt_h"/>
                                          </p:val>
                                        </p:tav>
                                      </p:tavLst>
                                    </p:anim>
                                    <p:anim calcmode="lin" valueType="num">
                                      <p:cBhvr>
                                        <p:cTn id="25" dur="1250" fill="hold"/>
                                        <p:tgtEl>
                                          <p:spTgt spid="4"/>
                                        </p:tgtEl>
                                        <p:attrNameLst>
                                          <p:attrName>style.rotation</p:attrName>
                                        </p:attrNameLst>
                                      </p:cBhvr>
                                      <p:tavLst>
                                        <p:tav tm="0">
                                          <p:val>
                                            <p:fltVal val="90"/>
                                          </p:val>
                                        </p:tav>
                                        <p:tav tm="100000">
                                          <p:val>
                                            <p:fltVal val="0"/>
                                          </p:val>
                                        </p:tav>
                                      </p:tavLst>
                                    </p:anim>
                                    <p:animEffect transition="in" filter="fade">
                                      <p:cBhvr>
                                        <p:cTn id="26" dur="1250"/>
                                        <p:tgtEl>
                                          <p:spTgt spid="4"/>
                                        </p:tgtEl>
                                      </p:cBhvr>
                                    </p:animEffect>
                                  </p:childTnLst>
                                </p:cTn>
                              </p:par>
                            </p:childTnLst>
                          </p:cTn>
                        </p:par>
                        <p:par>
                          <p:cTn id="27" fill="hold">
                            <p:stCondLst>
                              <p:cond delay="6000"/>
                            </p:stCondLst>
                            <p:childTnLst>
                              <p:par>
                                <p:cTn id="28" presetID="42" presetClass="entr" presetSubtype="0" fill="hold" nodeType="afterEffect">
                                  <p:stCondLst>
                                    <p:cond delay="50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1500"/>
                                        <p:tgtEl>
                                          <p:spTgt spid="3076"/>
                                        </p:tgtEl>
                                      </p:cBhvr>
                                    </p:animEffect>
                                    <p:anim calcmode="lin" valueType="num">
                                      <p:cBhvr>
                                        <p:cTn id="31" dur="1500" fill="hold"/>
                                        <p:tgtEl>
                                          <p:spTgt spid="3076"/>
                                        </p:tgtEl>
                                        <p:attrNameLst>
                                          <p:attrName>ppt_x</p:attrName>
                                        </p:attrNameLst>
                                      </p:cBhvr>
                                      <p:tavLst>
                                        <p:tav tm="0">
                                          <p:val>
                                            <p:strVal val="#ppt_x"/>
                                          </p:val>
                                        </p:tav>
                                        <p:tav tm="100000">
                                          <p:val>
                                            <p:strVal val="#ppt_x"/>
                                          </p:val>
                                        </p:tav>
                                      </p:tavLst>
                                    </p:anim>
                                    <p:anim calcmode="lin" valueType="num">
                                      <p:cBhvr>
                                        <p:cTn id="32" dur="15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2" name="CasellaDiTesto 1"/>
          <p:cNvSpPr txBox="1"/>
          <p:nvPr/>
        </p:nvSpPr>
        <p:spPr>
          <a:xfrm>
            <a:off x="3059832" y="332485"/>
            <a:ext cx="5040560" cy="1446550"/>
          </a:xfrm>
          <a:prstGeom prst="rect">
            <a:avLst/>
          </a:prstGeom>
          <a:noFill/>
        </p:spPr>
        <p:txBody>
          <a:bodyPr wrap="square" rtlCol="0">
            <a:spAutoFit/>
          </a:bodyPr>
          <a:lstStyle/>
          <a:p>
            <a:r>
              <a:rPr lang="it-IT" sz="4400" dirty="0">
                <a:ln>
                  <a:solidFill>
                    <a:srgbClr val="002060"/>
                  </a:solidFill>
                </a:ln>
                <a:solidFill>
                  <a:srgbClr val="006600"/>
                </a:solidFill>
                <a:latin typeface="Forte" panose="03060902040502070203" pitchFamily="66" charset="0"/>
              </a:rPr>
              <a:t>E</a:t>
            </a:r>
            <a:r>
              <a:rPr lang="it-IT" sz="4400" dirty="0" smtClean="0">
                <a:ln>
                  <a:solidFill>
                    <a:srgbClr val="002060"/>
                  </a:solidFill>
                </a:ln>
                <a:solidFill>
                  <a:srgbClr val="006600"/>
                </a:solidFill>
                <a:latin typeface="Forte" panose="03060902040502070203" pitchFamily="66" charset="0"/>
              </a:rPr>
              <a:t>ducare e formare </a:t>
            </a:r>
          </a:p>
          <a:p>
            <a:r>
              <a:rPr lang="it-IT" sz="4400" dirty="0" smtClean="0">
                <a:ln>
                  <a:solidFill>
                    <a:srgbClr val="002060"/>
                  </a:solidFill>
                </a:ln>
                <a:solidFill>
                  <a:srgbClr val="006600"/>
                </a:solidFill>
                <a:latin typeface="Forte" panose="03060902040502070203" pitchFamily="66" charset="0"/>
              </a:rPr>
              <a:t>le coscienze</a:t>
            </a:r>
            <a:endParaRPr lang="it-IT" sz="4400" dirty="0">
              <a:ln>
                <a:solidFill>
                  <a:srgbClr val="002060"/>
                </a:solidFill>
              </a:ln>
              <a:solidFill>
                <a:srgbClr val="006600"/>
              </a:solidFill>
              <a:latin typeface="Forte" panose="03060902040502070203" pitchFamily="66" charset="0"/>
            </a:endParaRPr>
          </a:p>
        </p:txBody>
      </p:sp>
      <p:sp>
        <p:nvSpPr>
          <p:cNvPr id="3" name="CasellaDiTesto 2"/>
          <p:cNvSpPr txBox="1"/>
          <p:nvPr/>
        </p:nvSpPr>
        <p:spPr>
          <a:xfrm>
            <a:off x="603423" y="2060848"/>
            <a:ext cx="6552728" cy="334514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2400" b="1" dirty="0">
                <a:solidFill>
                  <a:srgbClr val="CC00CC"/>
                </a:solidFill>
                <a:latin typeface="Arial Rounded MT Bold" panose="020F0704030504030204" pitchFamily="34" charset="0"/>
              </a:rPr>
              <a:t>Illuminare l’intelligenza con la Dottrina sociale</a:t>
            </a:r>
          </a:p>
          <a:p>
            <a:pPr marL="285750" indent="-285750">
              <a:lnSpc>
                <a:spcPct val="150000"/>
              </a:lnSpc>
              <a:buFont typeface="Wingdings" panose="05000000000000000000" pitchFamily="2" charset="2"/>
              <a:buChar char="ü"/>
            </a:pPr>
            <a:r>
              <a:rPr lang="it-IT" sz="2400" b="1" dirty="0">
                <a:solidFill>
                  <a:srgbClr val="00B050"/>
                </a:solidFill>
                <a:latin typeface="Arial Rounded MT Bold" panose="020F0704030504030204" pitchFamily="34" charset="0"/>
              </a:rPr>
              <a:t>Elevare il pensiero e le menti dei giovani</a:t>
            </a:r>
          </a:p>
          <a:p>
            <a:pPr marL="285750" indent="-285750">
              <a:lnSpc>
                <a:spcPct val="150000"/>
              </a:lnSpc>
              <a:buFont typeface="Wingdings" panose="05000000000000000000" pitchFamily="2" charset="2"/>
              <a:buChar char="ü"/>
            </a:pPr>
            <a:r>
              <a:rPr lang="it-IT" sz="2400" b="1" dirty="0">
                <a:solidFill>
                  <a:schemeClr val="accent4">
                    <a:lumMod val="50000"/>
                  </a:schemeClr>
                </a:solidFill>
                <a:latin typeface="Arial Rounded MT Bold" panose="020F0704030504030204" pitchFamily="34" charset="0"/>
              </a:rPr>
              <a:t>Conoscere </a:t>
            </a:r>
            <a:endParaRPr lang="it-IT" sz="2400" b="1" dirty="0" smtClean="0">
              <a:solidFill>
                <a:schemeClr val="accent4">
                  <a:lumMod val="50000"/>
                </a:schemeClr>
              </a:solidFill>
              <a:latin typeface="Arial Rounded MT Bold" panose="020F0704030504030204" pitchFamily="34" charset="0"/>
            </a:endParaRPr>
          </a:p>
          <a:p>
            <a:pPr>
              <a:lnSpc>
                <a:spcPct val="150000"/>
              </a:lnSpc>
            </a:pPr>
            <a:r>
              <a:rPr lang="it-IT" sz="2400" b="1" dirty="0" smtClean="0">
                <a:solidFill>
                  <a:schemeClr val="accent4">
                    <a:lumMod val="50000"/>
                  </a:schemeClr>
                </a:solidFill>
                <a:latin typeface="Arial Rounded MT Bold" panose="020F0704030504030204" pitchFamily="34" charset="0"/>
              </a:rPr>
              <a:t>    le </a:t>
            </a:r>
            <a:r>
              <a:rPr lang="it-IT" sz="2400" b="1" dirty="0">
                <a:solidFill>
                  <a:schemeClr val="accent4">
                    <a:lumMod val="50000"/>
                  </a:schemeClr>
                </a:solidFill>
                <a:latin typeface="Arial Rounded MT Bold" panose="020F0704030504030204" pitchFamily="34" charset="0"/>
              </a:rPr>
              <a:t>opportunità </a:t>
            </a:r>
            <a:endParaRPr lang="it-IT" sz="2400" b="1" dirty="0" smtClean="0">
              <a:solidFill>
                <a:schemeClr val="accent4">
                  <a:lumMod val="50000"/>
                </a:schemeClr>
              </a:solidFill>
              <a:latin typeface="Arial Rounded MT Bold" panose="020F0704030504030204" pitchFamily="34" charset="0"/>
            </a:endParaRPr>
          </a:p>
          <a:p>
            <a:pPr>
              <a:lnSpc>
                <a:spcPct val="150000"/>
              </a:lnSpc>
            </a:pPr>
            <a:r>
              <a:rPr lang="it-IT" sz="2400" b="1" dirty="0" smtClean="0">
                <a:solidFill>
                  <a:schemeClr val="accent4">
                    <a:lumMod val="50000"/>
                  </a:schemeClr>
                </a:solidFill>
                <a:latin typeface="Arial Rounded MT Bold" panose="020F0704030504030204" pitchFamily="34" charset="0"/>
              </a:rPr>
              <a:t>    normative</a:t>
            </a:r>
            <a:endParaRPr lang="it-IT" sz="2400" b="1" dirty="0">
              <a:solidFill>
                <a:schemeClr val="accent4">
                  <a:lumMod val="50000"/>
                </a:schemeClr>
              </a:solidFill>
              <a:latin typeface="Arial Rounded MT Bold" panose="020F0704030504030204" pitchFamily="34" charset="0"/>
            </a:endParaRPr>
          </a:p>
        </p:txBody>
      </p:sp>
      <p:pic>
        <p:nvPicPr>
          <p:cNvPr id="4099" name="Picture 3" descr="O:\Flora\POLICORO\Formazione\Corsi di Formazione AdC\2014\2014.maggio 09 -13\FOTO POLICORO LECCE\DSC_0030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861048"/>
            <a:ext cx="3852428" cy="256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6235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2000" fill="hold"/>
                                        <p:tgtEl>
                                          <p:spTgt spid="18436"/>
                                        </p:tgtEl>
                                        <p:attrNameLst>
                                          <p:attrName>ppt_w</p:attrName>
                                        </p:attrNameLst>
                                      </p:cBhvr>
                                      <p:tavLst>
                                        <p:tav tm="0">
                                          <p:val>
                                            <p:strVal val="#ppt_w*0.70"/>
                                          </p:val>
                                        </p:tav>
                                        <p:tav tm="100000">
                                          <p:val>
                                            <p:strVal val="#ppt_w"/>
                                          </p:val>
                                        </p:tav>
                                      </p:tavLst>
                                    </p:anim>
                                    <p:anim calcmode="lin" valueType="num">
                                      <p:cBhvr>
                                        <p:cTn id="8" dur="2000" fill="hold"/>
                                        <p:tgtEl>
                                          <p:spTgt spid="18436"/>
                                        </p:tgtEl>
                                        <p:attrNameLst>
                                          <p:attrName>ppt_h</p:attrName>
                                        </p:attrNameLst>
                                      </p:cBhvr>
                                      <p:tavLst>
                                        <p:tav tm="0">
                                          <p:val>
                                            <p:strVal val="#ppt_h"/>
                                          </p:val>
                                        </p:tav>
                                        <p:tav tm="100000">
                                          <p:val>
                                            <p:strVal val="#ppt_h"/>
                                          </p:val>
                                        </p:tav>
                                      </p:tavLst>
                                    </p:anim>
                                    <p:animEffect transition="in" filter="fade">
                                      <p:cBhvr>
                                        <p:cTn id="9" dur="2000"/>
                                        <p:tgtEl>
                                          <p:spTgt spid="18436"/>
                                        </p:tgtEl>
                                      </p:cBhvr>
                                    </p:animEffect>
                                  </p:childTnLst>
                                </p:cTn>
                              </p:par>
                            </p:childTnLst>
                          </p:cTn>
                        </p:par>
                        <p:par>
                          <p:cTn id="10" fill="hold">
                            <p:stCondLst>
                              <p:cond delay="2000"/>
                            </p:stCondLst>
                            <p:childTnLst>
                              <p:par>
                                <p:cTn id="11" presetID="22" presetClass="entr" presetSubtype="8"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250"/>
                                        <p:tgtEl>
                                          <p:spTgt spid="2"/>
                                        </p:tgtEl>
                                      </p:cBhvr>
                                    </p:animEffect>
                                  </p:childTnLst>
                                </p:cTn>
                              </p:par>
                            </p:childTnLst>
                          </p:cTn>
                        </p:par>
                        <p:par>
                          <p:cTn id="14" fill="hold">
                            <p:stCondLst>
                              <p:cond delay="3500"/>
                            </p:stCondLst>
                            <p:childTnLst>
                              <p:par>
                                <p:cTn id="15" presetID="16" presetClass="entr" presetSubtype="37"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1500"/>
                                        <p:tgtEl>
                                          <p:spTgt spid="3"/>
                                        </p:tgtEl>
                                      </p:cBhvr>
                                    </p:animEffect>
                                  </p:childTnLst>
                                </p:cTn>
                              </p:par>
                            </p:childTnLst>
                          </p:cTn>
                        </p:par>
                        <p:par>
                          <p:cTn id="18" fill="hold">
                            <p:stCondLst>
                              <p:cond delay="5250"/>
                            </p:stCondLst>
                            <p:childTnLst>
                              <p:par>
                                <p:cTn id="19" presetID="47" presetClass="entr" presetSubtype="0" fill="hold" nodeType="afterEffect">
                                  <p:stCondLst>
                                    <p:cond delay="50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1250"/>
                                        <p:tgtEl>
                                          <p:spTgt spid="4099"/>
                                        </p:tgtEl>
                                      </p:cBhvr>
                                    </p:animEffect>
                                    <p:anim calcmode="lin" valueType="num">
                                      <p:cBhvr>
                                        <p:cTn id="22" dur="1250" fill="hold"/>
                                        <p:tgtEl>
                                          <p:spTgt spid="4099"/>
                                        </p:tgtEl>
                                        <p:attrNameLst>
                                          <p:attrName>ppt_x</p:attrName>
                                        </p:attrNameLst>
                                      </p:cBhvr>
                                      <p:tavLst>
                                        <p:tav tm="0">
                                          <p:val>
                                            <p:strVal val="#ppt_x"/>
                                          </p:val>
                                        </p:tav>
                                        <p:tav tm="100000">
                                          <p:val>
                                            <p:strVal val="#ppt_x"/>
                                          </p:val>
                                        </p:tav>
                                      </p:tavLst>
                                    </p:anim>
                                    <p:anim calcmode="lin" valueType="num">
                                      <p:cBhvr>
                                        <p:cTn id="23" dur="125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19461" name="Text Box 5"/>
          <p:cNvSpPr txBox="1">
            <a:spLocks noChangeArrowheads="1"/>
          </p:cNvSpPr>
          <p:nvPr/>
        </p:nvSpPr>
        <p:spPr bwMode="auto">
          <a:xfrm>
            <a:off x="2590800" y="381000"/>
            <a:ext cx="6019800" cy="1754326"/>
          </a:xfrm>
          <a:prstGeom prst="rect">
            <a:avLst/>
          </a:prstGeom>
          <a:noFill/>
          <a:ln w="9525">
            <a:noFill/>
            <a:miter lim="800000"/>
            <a:headEnd/>
            <a:tailEnd/>
          </a:ln>
          <a:effectLst/>
        </p:spPr>
        <p:txBody>
          <a:bodyPr>
            <a:spAutoFit/>
          </a:bodyPr>
          <a:lstStyle/>
          <a:p>
            <a:pPr algn="r"/>
            <a:r>
              <a:rPr lang="it-IT" sz="3600" dirty="0">
                <a:ln>
                  <a:solidFill>
                    <a:schemeClr val="bg1">
                      <a:lumMod val="65000"/>
                    </a:schemeClr>
                  </a:solidFill>
                </a:ln>
                <a:solidFill>
                  <a:srgbClr val="CC0000"/>
                </a:solidFill>
                <a:latin typeface="Forte" pitchFamily="66" charset="0"/>
              </a:rPr>
              <a:t>Esprimere gesti concreti:</a:t>
            </a:r>
          </a:p>
          <a:p>
            <a:pPr algn="r"/>
            <a:r>
              <a:rPr lang="it-IT" sz="3600" dirty="0">
                <a:ln>
                  <a:solidFill>
                    <a:schemeClr val="bg1">
                      <a:lumMod val="65000"/>
                    </a:schemeClr>
                  </a:solidFill>
                </a:ln>
                <a:solidFill>
                  <a:srgbClr val="CC0000"/>
                </a:solidFill>
                <a:latin typeface="Forte" pitchFamily="66" charset="0"/>
              </a:rPr>
              <a:t>idee imprenditoriali e reciprocità</a:t>
            </a:r>
          </a:p>
        </p:txBody>
      </p:sp>
      <p:sp>
        <p:nvSpPr>
          <p:cNvPr id="2" name="CasellaDiTesto 1"/>
          <p:cNvSpPr txBox="1"/>
          <p:nvPr/>
        </p:nvSpPr>
        <p:spPr>
          <a:xfrm>
            <a:off x="381000" y="2132856"/>
            <a:ext cx="3902968" cy="3539430"/>
          </a:xfrm>
          <a:prstGeom prst="rect">
            <a:avLst/>
          </a:prstGeom>
          <a:noFill/>
        </p:spPr>
        <p:txBody>
          <a:bodyPr wrap="square" rtlCol="0">
            <a:spAutoFit/>
          </a:bodyPr>
          <a:lstStyle/>
          <a:p>
            <a:pPr marL="285750" indent="-285750">
              <a:buFont typeface="Wingdings" panose="05000000000000000000" pitchFamily="2" charset="2"/>
              <a:buChar char="ü"/>
            </a:pPr>
            <a:r>
              <a:rPr lang="it-IT" sz="2800" b="1" dirty="0">
                <a:solidFill>
                  <a:srgbClr val="7030A0"/>
                </a:solidFill>
                <a:latin typeface="Arial Rounded MT Bold" panose="020F0704030504030204" pitchFamily="34" charset="0"/>
              </a:rPr>
              <a:t>Vivere insieme un lavoro dignitoso</a:t>
            </a:r>
          </a:p>
          <a:p>
            <a:pPr marL="285750" indent="-285750">
              <a:buFont typeface="Wingdings" panose="05000000000000000000" pitchFamily="2" charset="2"/>
              <a:buChar char="ü"/>
            </a:pPr>
            <a:r>
              <a:rPr lang="it-IT" sz="2800" b="1" dirty="0">
                <a:solidFill>
                  <a:schemeClr val="accent3">
                    <a:lumMod val="50000"/>
                  </a:schemeClr>
                </a:solidFill>
                <a:latin typeface="Arial Rounded MT Bold" panose="020F0704030504030204" pitchFamily="34" charset="0"/>
              </a:rPr>
              <a:t>Scoprire i talenti e le risorse da investire</a:t>
            </a:r>
          </a:p>
          <a:p>
            <a:pPr marL="285750" indent="-285750">
              <a:buFont typeface="Wingdings" panose="05000000000000000000" pitchFamily="2" charset="2"/>
              <a:buChar char="ü"/>
            </a:pPr>
            <a:r>
              <a:rPr lang="it-IT" sz="2800" b="1" dirty="0">
                <a:solidFill>
                  <a:schemeClr val="accent6">
                    <a:lumMod val="75000"/>
                  </a:schemeClr>
                </a:solidFill>
                <a:latin typeface="Arial Rounded MT Bold" panose="020F0704030504030204" pitchFamily="34" charset="0"/>
              </a:rPr>
              <a:t>Sperimentare la cooperazione, il </a:t>
            </a:r>
            <a:r>
              <a:rPr lang="it-IT" sz="2800" b="1" dirty="0" err="1">
                <a:solidFill>
                  <a:schemeClr val="accent6">
                    <a:lumMod val="75000"/>
                  </a:schemeClr>
                </a:solidFill>
                <a:latin typeface="Arial Rounded MT Bold" panose="020F0704030504030204" pitchFamily="34" charset="0"/>
              </a:rPr>
              <a:t>microcredito</a:t>
            </a:r>
            <a:r>
              <a:rPr lang="it-IT" sz="2800" b="1" dirty="0">
                <a:solidFill>
                  <a:schemeClr val="accent6">
                    <a:lumMod val="75000"/>
                  </a:schemeClr>
                </a:solidFill>
                <a:latin typeface="Arial Rounded MT Bold" panose="020F0704030504030204" pitchFamily="34" charset="0"/>
              </a:rPr>
              <a:t>…</a:t>
            </a:r>
          </a:p>
        </p:txBody>
      </p:sp>
      <p:pic>
        <p:nvPicPr>
          <p:cNvPr id="5128" name="Picture 8" descr="O:\SETTIMANE SOCIALI\47a Settimana Sociale 2013\07-Evento\Foto\Piero e Pia\DSC_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724180"/>
            <a:ext cx="2844316" cy="1896211"/>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121" y="3638734"/>
            <a:ext cx="2759583" cy="183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O:\Flora\POLICORO\GESTI CONCRETI\ESPOSIZIONI Progetto Policoro\Palermo maggio 2011 Area espositiva Gesti concreti\foto\IMG_0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083776"/>
            <a:ext cx="2536056" cy="1902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2000" fill="hold"/>
                                        <p:tgtEl>
                                          <p:spTgt spid="19460"/>
                                        </p:tgtEl>
                                        <p:attrNameLst>
                                          <p:attrName>ppt_w</p:attrName>
                                        </p:attrNameLst>
                                      </p:cBhvr>
                                      <p:tavLst>
                                        <p:tav tm="0">
                                          <p:val>
                                            <p:strVal val="#ppt_w*0.70"/>
                                          </p:val>
                                        </p:tav>
                                        <p:tav tm="100000">
                                          <p:val>
                                            <p:strVal val="#ppt_w"/>
                                          </p:val>
                                        </p:tav>
                                      </p:tavLst>
                                    </p:anim>
                                    <p:anim calcmode="lin" valueType="num">
                                      <p:cBhvr>
                                        <p:cTn id="8" dur="2000" fill="hold"/>
                                        <p:tgtEl>
                                          <p:spTgt spid="19460"/>
                                        </p:tgtEl>
                                        <p:attrNameLst>
                                          <p:attrName>ppt_h</p:attrName>
                                        </p:attrNameLst>
                                      </p:cBhvr>
                                      <p:tavLst>
                                        <p:tav tm="0">
                                          <p:val>
                                            <p:strVal val="#ppt_h"/>
                                          </p:val>
                                        </p:tav>
                                        <p:tav tm="100000">
                                          <p:val>
                                            <p:strVal val="#ppt_h"/>
                                          </p:val>
                                        </p:tav>
                                      </p:tavLst>
                                    </p:anim>
                                    <p:animEffect transition="in" filter="fade">
                                      <p:cBhvr>
                                        <p:cTn id="9" dur="2000"/>
                                        <p:tgtEl>
                                          <p:spTgt spid="19460"/>
                                        </p:tgtEl>
                                      </p:cBhvr>
                                    </p:animEffect>
                                  </p:childTnLst>
                                </p:cTn>
                              </p:par>
                            </p:childTnLst>
                          </p:cTn>
                        </p:par>
                        <p:par>
                          <p:cTn id="10" fill="hold">
                            <p:stCondLst>
                              <p:cond delay="2000"/>
                            </p:stCondLst>
                            <p:childTnLst>
                              <p:par>
                                <p:cTn id="11" presetID="14" presetClass="entr" presetSubtype="10" fill="hold" grpId="0" nodeType="afterEffect">
                                  <p:stCondLst>
                                    <p:cond delay="250"/>
                                  </p:stCondLst>
                                  <p:childTnLst>
                                    <p:set>
                                      <p:cBhvr>
                                        <p:cTn id="12" dur="1" fill="hold">
                                          <p:stCondLst>
                                            <p:cond delay="0"/>
                                          </p:stCondLst>
                                        </p:cTn>
                                        <p:tgtEl>
                                          <p:spTgt spid="19461"/>
                                        </p:tgtEl>
                                        <p:attrNameLst>
                                          <p:attrName>style.visibility</p:attrName>
                                        </p:attrNameLst>
                                      </p:cBhvr>
                                      <p:to>
                                        <p:strVal val="visible"/>
                                      </p:to>
                                    </p:set>
                                    <p:animEffect transition="in" filter="randombar(horizontal)">
                                      <p:cBhvr>
                                        <p:cTn id="13" dur="1250"/>
                                        <p:tgtEl>
                                          <p:spTgt spid="19461"/>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childTnLst>
                                </p:cTn>
                              </p:par>
                            </p:childTnLst>
                          </p:cTn>
                        </p:par>
                        <p:par>
                          <p:cTn id="18" fill="hold">
                            <p:stCondLst>
                              <p:cond delay="4750"/>
                            </p:stCondLst>
                            <p:childTnLst>
                              <p:par>
                                <p:cTn id="19" presetID="10" presetClass="entr" presetSubtype="0" fill="hold" nodeType="afterEffect">
                                  <p:stCondLst>
                                    <p:cond delay="50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750"/>
                                        <p:tgtEl>
                                          <p:spTgt spid="5123"/>
                                        </p:tgtEl>
                                      </p:cBhvr>
                                    </p:animEffect>
                                  </p:childTnLst>
                                </p:cTn>
                              </p:par>
                            </p:childTnLst>
                          </p:cTn>
                        </p:par>
                        <p:par>
                          <p:cTn id="22" fill="hold">
                            <p:stCondLst>
                              <p:cond delay="6000"/>
                            </p:stCondLst>
                            <p:childTnLst>
                              <p:par>
                                <p:cTn id="23" presetID="10" presetClass="entr" presetSubtype="0" fill="hold" nodeType="afterEffect">
                                  <p:stCondLst>
                                    <p:cond delay="50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750"/>
                                        <p:tgtEl>
                                          <p:spTgt spid="5131"/>
                                        </p:tgtEl>
                                      </p:cBhvr>
                                    </p:animEffect>
                                  </p:childTnLst>
                                </p:cTn>
                              </p:par>
                            </p:childTnLst>
                          </p:cTn>
                        </p:par>
                        <p:par>
                          <p:cTn id="26" fill="hold">
                            <p:stCondLst>
                              <p:cond delay="7250"/>
                            </p:stCondLst>
                            <p:childTnLst>
                              <p:par>
                                <p:cTn id="27" presetID="10" presetClass="entr" presetSubtype="0" fill="hold" nodeType="afterEffect">
                                  <p:stCondLst>
                                    <p:cond delay="500"/>
                                  </p:stCondLst>
                                  <p:childTnLst>
                                    <p:set>
                                      <p:cBhvr>
                                        <p:cTn id="28" dur="1" fill="hold">
                                          <p:stCondLst>
                                            <p:cond delay="0"/>
                                          </p:stCondLst>
                                        </p:cTn>
                                        <p:tgtEl>
                                          <p:spTgt spid="5128"/>
                                        </p:tgtEl>
                                        <p:attrNameLst>
                                          <p:attrName>style.visibility</p:attrName>
                                        </p:attrNameLst>
                                      </p:cBhvr>
                                      <p:to>
                                        <p:strVal val="visible"/>
                                      </p:to>
                                    </p:set>
                                    <p:animEffect transition="in" filter="fade">
                                      <p:cBhvr>
                                        <p:cTn id="29" dur="75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20485" name="Text Box 5"/>
          <p:cNvSpPr txBox="1">
            <a:spLocks noChangeArrowheads="1"/>
          </p:cNvSpPr>
          <p:nvPr/>
        </p:nvSpPr>
        <p:spPr bwMode="auto">
          <a:xfrm rot="10800000" flipV="1">
            <a:off x="382028" y="3120643"/>
            <a:ext cx="3830961" cy="3046988"/>
          </a:xfrm>
          <a:prstGeom prst="rect">
            <a:avLst/>
          </a:prstGeom>
          <a:noFill/>
          <a:ln w="9525">
            <a:noFill/>
            <a:miter lim="800000"/>
            <a:headEnd/>
            <a:tailEnd/>
          </a:ln>
          <a:effectLst/>
        </p:spPr>
        <p:txBody>
          <a:bodyPr wrap="square">
            <a:spAutoFit/>
          </a:bodyPr>
          <a:lstStyle/>
          <a:p>
            <a:r>
              <a:rPr lang="it-IT" sz="1600" dirty="0" smtClean="0">
                <a:latin typeface="Arial Rounded MT Bold" panose="020F0704030504030204" pitchFamily="34" charset="0"/>
              </a:rPr>
              <a:t>Sul </a:t>
            </a:r>
            <a:r>
              <a:rPr lang="it-IT" sz="1600" dirty="0">
                <a:latin typeface="Arial Rounded MT Bold" panose="020F0704030504030204" pitchFamily="34" charset="0"/>
              </a:rPr>
              <a:t>piano economico, lo scambio di competenze e servizi tra aziende del meridione e del settentrione d’Italia risponde ad una logica di fiducia, che genera gesti concreti di collaborazione e valorizza adeguatamente le potenzialità </a:t>
            </a:r>
            <a:r>
              <a:rPr lang="it-IT" sz="1600" dirty="0" smtClean="0">
                <a:latin typeface="Arial Rounded MT Bold" panose="020F0704030504030204" pitchFamily="34" charset="0"/>
              </a:rPr>
              <a:t>dei territori. </a:t>
            </a:r>
          </a:p>
          <a:p>
            <a:r>
              <a:rPr lang="it-IT" sz="1600" dirty="0" smtClean="0">
                <a:latin typeface="Arial Rounded MT Bold" panose="020F0704030504030204" pitchFamily="34" charset="0"/>
              </a:rPr>
              <a:t>In </a:t>
            </a:r>
            <a:r>
              <a:rPr lang="it-IT" sz="1600" dirty="0">
                <a:latin typeface="Arial Rounded MT Bold" panose="020F0704030504030204" pitchFamily="34" charset="0"/>
              </a:rPr>
              <a:t>questi ultimi anni molte aziende del sud e del nord hanno collaborato, scambiando idee, risorse, conoscenze.</a:t>
            </a:r>
          </a:p>
        </p:txBody>
      </p:sp>
      <p:pic>
        <p:nvPicPr>
          <p:cNvPr id="20487" name="Picture 7" descr="14">
            <a:hlinkClick r:id="rId3"/>
          </p:cNvPr>
          <p:cNvPicPr>
            <a:picLocks noChangeAspect="1" noChangeArrowheads="1"/>
          </p:cNvPicPr>
          <p:nvPr/>
        </p:nvPicPr>
        <p:blipFill>
          <a:blip r:embed="rId4" cstate="print"/>
          <a:srcRect/>
          <a:stretch>
            <a:fillRect/>
          </a:stretch>
        </p:blipFill>
        <p:spPr bwMode="auto">
          <a:xfrm rot="21024331">
            <a:off x="4644008" y="3212976"/>
            <a:ext cx="3714750" cy="2790825"/>
          </a:xfrm>
          <a:prstGeom prst="rect">
            <a:avLst/>
          </a:prstGeom>
          <a:noFill/>
        </p:spPr>
      </p:pic>
      <p:sp>
        <p:nvSpPr>
          <p:cNvPr id="2" name="CasellaDiTesto 1"/>
          <p:cNvSpPr txBox="1"/>
          <p:nvPr/>
        </p:nvSpPr>
        <p:spPr>
          <a:xfrm>
            <a:off x="2123728" y="620688"/>
            <a:ext cx="5976664" cy="2431435"/>
          </a:xfrm>
          <a:prstGeom prst="rect">
            <a:avLst/>
          </a:prstGeom>
          <a:noFill/>
        </p:spPr>
        <p:txBody>
          <a:bodyPr wrap="square" rtlCol="0">
            <a:spAutoFit/>
          </a:bodyPr>
          <a:lstStyle/>
          <a:p>
            <a:r>
              <a:rPr lang="it-IT" altLang="it-IT" sz="2000" dirty="0">
                <a:latin typeface="Arial Rounded MT Bold" panose="020F0704030504030204" pitchFamily="34" charset="0"/>
              </a:rPr>
              <a:t>I </a:t>
            </a:r>
            <a:r>
              <a:rPr lang="it-IT" altLang="it-IT" sz="3200" b="1" dirty="0">
                <a:solidFill>
                  <a:srgbClr val="CC00CC"/>
                </a:solidFill>
                <a:latin typeface="Arial Rounded MT Bold" panose="020F0704030504030204" pitchFamily="34" charset="0"/>
              </a:rPr>
              <a:t>rapporti di reciprocità </a:t>
            </a:r>
            <a:r>
              <a:rPr lang="it-IT" altLang="it-IT" sz="2000" dirty="0" smtClean="0">
                <a:latin typeface="Arial Rounded MT Bold" panose="020F0704030504030204" pitchFamily="34" charset="0"/>
              </a:rPr>
              <a:t>Nord-Sud sono </a:t>
            </a:r>
            <a:r>
              <a:rPr lang="it-IT" altLang="it-IT" sz="2000" dirty="0">
                <a:latin typeface="Arial Rounded MT Bold" panose="020F0704030504030204" pitchFamily="34" charset="0"/>
              </a:rPr>
              <a:t>vissuti in un’ottica di scambio di doni nella solidarietà che culmina nella comunione della carità, per superare i complessi tra una Chiesa che si sente povera e chiede aiuto e un’altra che si sente autosufficiente, ma che dona e rimane sempre staccata dai problemi.</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2000" fill="hold"/>
                                        <p:tgtEl>
                                          <p:spTgt spid="20484"/>
                                        </p:tgtEl>
                                        <p:attrNameLst>
                                          <p:attrName>ppt_w</p:attrName>
                                        </p:attrNameLst>
                                      </p:cBhvr>
                                      <p:tavLst>
                                        <p:tav tm="0">
                                          <p:val>
                                            <p:strVal val="#ppt_w*0.70"/>
                                          </p:val>
                                        </p:tav>
                                        <p:tav tm="100000">
                                          <p:val>
                                            <p:strVal val="#ppt_w"/>
                                          </p:val>
                                        </p:tav>
                                      </p:tavLst>
                                    </p:anim>
                                    <p:anim calcmode="lin" valueType="num">
                                      <p:cBhvr>
                                        <p:cTn id="8" dur="2000" fill="hold"/>
                                        <p:tgtEl>
                                          <p:spTgt spid="20484"/>
                                        </p:tgtEl>
                                        <p:attrNameLst>
                                          <p:attrName>ppt_h</p:attrName>
                                        </p:attrNameLst>
                                      </p:cBhvr>
                                      <p:tavLst>
                                        <p:tav tm="0">
                                          <p:val>
                                            <p:strVal val="#ppt_h"/>
                                          </p:val>
                                        </p:tav>
                                        <p:tav tm="100000">
                                          <p:val>
                                            <p:strVal val="#ppt_h"/>
                                          </p:val>
                                        </p:tav>
                                      </p:tavLst>
                                    </p:anim>
                                    <p:animEffect transition="in" filter="fade">
                                      <p:cBhvr>
                                        <p:cTn id="9" dur="2000"/>
                                        <p:tgtEl>
                                          <p:spTgt spid="20484"/>
                                        </p:tgtEl>
                                      </p:cBhvr>
                                    </p:animEffect>
                                  </p:childTnLst>
                                </p:cTn>
                              </p:par>
                            </p:childTnLst>
                          </p:cTn>
                        </p:par>
                        <p:par>
                          <p:cTn id="10" fill="hold">
                            <p:stCondLst>
                              <p:cond delay="2000"/>
                            </p:stCondLst>
                            <p:childTnLst>
                              <p:par>
                                <p:cTn id="11" presetID="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3000"/>
                            </p:stCondLst>
                            <p:childTnLst>
                              <p:par>
                                <p:cTn id="16" presetID="2" presetClass="entr" presetSubtype="12" fill="hold" grpId="0" nodeType="afterEffect">
                                  <p:stCondLst>
                                    <p:cond delay="500"/>
                                  </p:stCondLst>
                                  <p:childTnLst>
                                    <p:set>
                                      <p:cBhvr>
                                        <p:cTn id="17" dur="1" fill="hold">
                                          <p:stCondLst>
                                            <p:cond delay="0"/>
                                          </p:stCondLst>
                                        </p:cTn>
                                        <p:tgtEl>
                                          <p:spTgt spid="20485"/>
                                        </p:tgtEl>
                                        <p:attrNameLst>
                                          <p:attrName>style.visibility</p:attrName>
                                        </p:attrNameLst>
                                      </p:cBhvr>
                                      <p:to>
                                        <p:strVal val="visible"/>
                                      </p:to>
                                    </p:set>
                                    <p:anim calcmode="lin" valueType="num">
                                      <p:cBhvr additive="base">
                                        <p:cTn id="18" dur="1250" fill="hold"/>
                                        <p:tgtEl>
                                          <p:spTgt spid="20485"/>
                                        </p:tgtEl>
                                        <p:attrNameLst>
                                          <p:attrName>ppt_x</p:attrName>
                                        </p:attrNameLst>
                                      </p:cBhvr>
                                      <p:tavLst>
                                        <p:tav tm="0">
                                          <p:val>
                                            <p:strVal val="0-#ppt_w/2"/>
                                          </p:val>
                                        </p:tav>
                                        <p:tav tm="100000">
                                          <p:val>
                                            <p:strVal val="#ppt_x"/>
                                          </p:val>
                                        </p:tav>
                                      </p:tavLst>
                                    </p:anim>
                                    <p:anim calcmode="lin" valueType="num">
                                      <p:cBhvr additive="base">
                                        <p:cTn id="19" dur="1250" fill="hold"/>
                                        <p:tgtEl>
                                          <p:spTgt spid="20485"/>
                                        </p:tgtEl>
                                        <p:attrNameLst>
                                          <p:attrName>ppt_y</p:attrName>
                                        </p:attrNameLst>
                                      </p:cBhvr>
                                      <p:tavLst>
                                        <p:tav tm="0">
                                          <p:val>
                                            <p:strVal val="1+#ppt_h/2"/>
                                          </p:val>
                                        </p:tav>
                                        <p:tav tm="100000">
                                          <p:val>
                                            <p:strVal val="#ppt_y"/>
                                          </p:val>
                                        </p:tav>
                                      </p:tavLst>
                                    </p:anim>
                                  </p:childTnLst>
                                </p:cTn>
                              </p:par>
                            </p:childTnLst>
                          </p:cTn>
                        </p:par>
                        <p:par>
                          <p:cTn id="20" fill="hold">
                            <p:stCondLst>
                              <p:cond delay="4750"/>
                            </p:stCondLst>
                            <p:childTnLst>
                              <p:par>
                                <p:cTn id="21" presetID="10" presetClass="entr" presetSubtype="0" fill="hold" nodeType="afterEffect">
                                  <p:stCondLst>
                                    <p:cond delay="500"/>
                                  </p:stCondLst>
                                  <p:childTnLst>
                                    <p:set>
                                      <p:cBhvr>
                                        <p:cTn id="22" dur="1" fill="hold">
                                          <p:stCondLst>
                                            <p:cond delay="0"/>
                                          </p:stCondLst>
                                        </p:cTn>
                                        <p:tgtEl>
                                          <p:spTgt spid="20487"/>
                                        </p:tgtEl>
                                        <p:attrNameLst>
                                          <p:attrName>style.visibility</p:attrName>
                                        </p:attrNameLst>
                                      </p:cBhvr>
                                      <p:to>
                                        <p:strVal val="visible"/>
                                      </p:to>
                                    </p:set>
                                    <p:animEffect transition="in" filter="fade">
                                      <p:cBhvr>
                                        <p:cTn id="23"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rogettoPolicoroSTRETTO"/>
          <p:cNvPicPr>
            <a:picLocks noChangeAspect="1" noChangeArrowheads="1"/>
          </p:cNvPicPr>
          <p:nvPr/>
        </p:nvPicPr>
        <p:blipFill>
          <a:blip r:embed="rId2" cstate="print"/>
          <a:srcRect/>
          <a:stretch>
            <a:fillRect/>
          </a:stretch>
        </p:blipFill>
        <p:spPr bwMode="auto">
          <a:xfrm>
            <a:off x="381000" y="304801"/>
            <a:ext cx="1231815" cy="1035968"/>
          </a:xfrm>
          <a:prstGeom prst="rect">
            <a:avLst/>
          </a:prstGeom>
          <a:noFill/>
        </p:spPr>
      </p:pic>
      <p:sp>
        <p:nvSpPr>
          <p:cNvPr id="20485" name="Text Box 5"/>
          <p:cNvSpPr txBox="1">
            <a:spLocks noChangeArrowheads="1"/>
          </p:cNvSpPr>
          <p:nvPr/>
        </p:nvSpPr>
        <p:spPr bwMode="auto">
          <a:xfrm rot="10800000" flipV="1">
            <a:off x="785129" y="1465877"/>
            <a:ext cx="3830961" cy="2123658"/>
          </a:xfrm>
          <a:prstGeom prst="rect">
            <a:avLst/>
          </a:prstGeom>
          <a:noFill/>
          <a:ln w="9525">
            <a:noFill/>
            <a:miter lim="800000"/>
            <a:headEnd/>
            <a:tailEnd/>
          </a:ln>
          <a:effectLst/>
        </p:spPr>
        <p:txBody>
          <a:bodyPr wrap="square">
            <a:spAutoFit/>
          </a:bodyPr>
          <a:lstStyle/>
          <a:p>
            <a:r>
              <a:rPr lang="it-IT" dirty="0" smtClean="0">
                <a:latin typeface="Arial Rounded MT Bold" panose="020F0704030504030204" pitchFamily="34" charset="0"/>
              </a:rPr>
              <a:t>Il primo grande risultato sono le </a:t>
            </a:r>
            <a:r>
              <a:rPr lang="it-IT" sz="2400" b="1" dirty="0" smtClean="0">
                <a:solidFill>
                  <a:srgbClr val="FF0000"/>
                </a:solidFill>
                <a:latin typeface="Arial Rounded MT Bold" panose="020F0704030504030204" pitchFamily="34" charset="0"/>
              </a:rPr>
              <a:t>persone</a:t>
            </a:r>
            <a:r>
              <a:rPr lang="it-IT" dirty="0" smtClean="0">
                <a:latin typeface="Arial Rounded MT Bold" panose="020F0704030504030204" pitchFamily="34" charset="0"/>
              </a:rPr>
              <a:t>: migliaia di giovani aiutati e formati ad esprimere i loro talenti, resi capaci di relazioni ecclesiali e sociali autentiche e di promuovere sviluppo. </a:t>
            </a:r>
            <a:endParaRPr lang="it-IT" dirty="0">
              <a:latin typeface="Arial Rounded MT Bold" panose="020F0704030504030204" pitchFamily="34" charset="0"/>
            </a:endParaRPr>
          </a:p>
        </p:txBody>
      </p:sp>
      <p:sp>
        <p:nvSpPr>
          <p:cNvPr id="2" name="CasellaDiTesto 1"/>
          <p:cNvSpPr txBox="1"/>
          <p:nvPr/>
        </p:nvSpPr>
        <p:spPr>
          <a:xfrm>
            <a:off x="3487857" y="476672"/>
            <a:ext cx="2678833" cy="707886"/>
          </a:xfrm>
          <a:prstGeom prst="rect">
            <a:avLst/>
          </a:prstGeom>
          <a:noFill/>
        </p:spPr>
        <p:txBody>
          <a:bodyPr wrap="square" rtlCol="0">
            <a:spAutoFit/>
          </a:bodyPr>
          <a:lstStyle/>
          <a:p>
            <a:r>
              <a:rPr lang="it-IT" altLang="it-IT" sz="4000" dirty="0" smtClean="0">
                <a:ln>
                  <a:solidFill>
                    <a:schemeClr val="bg1">
                      <a:lumMod val="65000"/>
                    </a:schemeClr>
                  </a:solidFill>
                </a:ln>
                <a:solidFill>
                  <a:srgbClr val="0033CC"/>
                </a:solidFill>
                <a:latin typeface="Forte" panose="03060902040502070203" pitchFamily="66" charset="0"/>
              </a:rPr>
              <a:t>I risultati</a:t>
            </a:r>
            <a:endParaRPr lang="it-IT" altLang="it-IT" sz="4000" dirty="0">
              <a:ln>
                <a:solidFill>
                  <a:schemeClr val="bg1">
                    <a:lumMod val="65000"/>
                  </a:schemeClr>
                </a:solidFill>
              </a:ln>
              <a:solidFill>
                <a:srgbClr val="0033CC"/>
              </a:solidFill>
              <a:latin typeface="Forte" panose="03060902040502070203" pitchFamily="66" charset="0"/>
            </a:endParaRPr>
          </a:p>
        </p:txBody>
      </p:sp>
      <p:sp>
        <p:nvSpPr>
          <p:cNvPr id="4" name="CasellaDiTesto 3"/>
          <p:cNvSpPr txBox="1"/>
          <p:nvPr/>
        </p:nvSpPr>
        <p:spPr>
          <a:xfrm>
            <a:off x="1403648" y="3933056"/>
            <a:ext cx="3528392" cy="2400657"/>
          </a:xfrm>
          <a:prstGeom prst="rect">
            <a:avLst/>
          </a:prstGeom>
          <a:noFill/>
        </p:spPr>
        <p:txBody>
          <a:bodyPr wrap="square" rtlCol="0">
            <a:spAutoFit/>
          </a:bodyPr>
          <a:lstStyle/>
          <a:p>
            <a:r>
              <a:rPr lang="it-IT" dirty="0" smtClean="0">
                <a:latin typeface="Arial Rounded MT Bold" panose="020F0704030504030204" pitchFamily="34" charset="0"/>
              </a:rPr>
              <a:t>Il secondo risultato sono le </a:t>
            </a:r>
            <a:r>
              <a:rPr lang="it-IT" sz="2400" b="1" dirty="0" smtClean="0">
                <a:solidFill>
                  <a:srgbClr val="0033CC"/>
                </a:solidFill>
                <a:latin typeface="Arial Rounded MT Bold" panose="020F0704030504030204" pitchFamily="34" charset="0"/>
              </a:rPr>
              <a:t>imprese</a:t>
            </a:r>
            <a:r>
              <a:rPr lang="it-IT" dirty="0" smtClean="0">
                <a:latin typeface="Arial Rounded MT Bold" panose="020F0704030504030204" pitchFamily="34" charset="0"/>
              </a:rPr>
              <a:t> sorte: centinaia di cooperative in cui prevale la presenza lavorativa delle donne, dei giovani, dei disabili, e l’utilizzo di beni diocesani e di terreni sottratti alla mafia.</a:t>
            </a:r>
            <a:endParaRPr lang="it-IT" dirty="0">
              <a:latin typeface="Arial Rounded MT Bold" panose="020F0704030504030204" pitchFamily="34"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110" y="1340768"/>
            <a:ext cx="3279935" cy="218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689" y="3280088"/>
            <a:ext cx="2437759" cy="325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979230"/>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2000" fill="hold"/>
                                        <p:tgtEl>
                                          <p:spTgt spid="20484"/>
                                        </p:tgtEl>
                                        <p:attrNameLst>
                                          <p:attrName>ppt_w</p:attrName>
                                        </p:attrNameLst>
                                      </p:cBhvr>
                                      <p:tavLst>
                                        <p:tav tm="0">
                                          <p:val>
                                            <p:strVal val="#ppt_w*0.70"/>
                                          </p:val>
                                        </p:tav>
                                        <p:tav tm="100000">
                                          <p:val>
                                            <p:strVal val="#ppt_w"/>
                                          </p:val>
                                        </p:tav>
                                      </p:tavLst>
                                    </p:anim>
                                    <p:anim calcmode="lin" valueType="num">
                                      <p:cBhvr>
                                        <p:cTn id="8" dur="2000" fill="hold"/>
                                        <p:tgtEl>
                                          <p:spTgt spid="20484"/>
                                        </p:tgtEl>
                                        <p:attrNameLst>
                                          <p:attrName>ppt_h</p:attrName>
                                        </p:attrNameLst>
                                      </p:cBhvr>
                                      <p:tavLst>
                                        <p:tav tm="0">
                                          <p:val>
                                            <p:strVal val="#ppt_h"/>
                                          </p:val>
                                        </p:tav>
                                        <p:tav tm="100000">
                                          <p:val>
                                            <p:strVal val="#ppt_h"/>
                                          </p:val>
                                        </p:tav>
                                      </p:tavLst>
                                    </p:anim>
                                    <p:animEffect transition="in" filter="fade">
                                      <p:cBhvr>
                                        <p:cTn id="9" dur="2000"/>
                                        <p:tgtEl>
                                          <p:spTgt spid="20484"/>
                                        </p:tgtEl>
                                      </p:cBhvr>
                                    </p:animEffect>
                                  </p:childTnLst>
                                </p:cTn>
                              </p:par>
                            </p:childTnLst>
                          </p:cTn>
                        </p:par>
                        <p:par>
                          <p:cTn id="10" fill="hold">
                            <p:stCondLst>
                              <p:cond delay="2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par>
                          <p:cTn id="14" fill="hold">
                            <p:stCondLst>
                              <p:cond delay="3250"/>
                            </p:stCondLst>
                            <p:childTnLst>
                              <p:par>
                                <p:cTn id="15" presetID="47" presetClass="entr" presetSubtype="0" fill="hold" grpId="0" nodeType="afterEffect">
                                  <p:stCondLst>
                                    <p:cond delay="250"/>
                                  </p:stCondLst>
                                  <p:childTnLst>
                                    <p:set>
                                      <p:cBhvr>
                                        <p:cTn id="16" dur="1" fill="hold">
                                          <p:stCondLst>
                                            <p:cond delay="0"/>
                                          </p:stCondLst>
                                        </p:cTn>
                                        <p:tgtEl>
                                          <p:spTgt spid="20485"/>
                                        </p:tgtEl>
                                        <p:attrNameLst>
                                          <p:attrName>style.visibility</p:attrName>
                                        </p:attrNameLst>
                                      </p:cBhvr>
                                      <p:to>
                                        <p:strVal val="visible"/>
                                      </p:to>
                                    </p:set>
                                    <p:animEffect transition="in" filter="fade">
                                      <p:cBhvr>
                                        <p:cTn id="17" dur="1000"/>
                                        <p:tgtEl>
                                          <p:spTgt spid="20485"/>
                                        </p:tgtEl>
                                      </p:cBhvr>
                                    </p:animEffect>
                                    <p:anim calcmode="lin" valueType="num">
                                      <p:cBhvr>
                                        <p:cTn id="18" dur="1000" fill="hold"/>
                                        <p:tgtEl>
                                          <p:spTgt spid="20485"/>
                                        </p:tgtEl>
                                        <p:attrNameLst>
                                          <p:attrName>ppt_x</p:attrName>
                                        </p:attrNameLst>
                                      </p:cBhvr>
                                      <p:tavLst>
                                        <p:tav tm="0">
                                          <p:val>
                                            <p:strVal val="#ppt_x"/>
                                          </p:val>
                                        </p:tav>
                                        <p:tav tm="100000">
                                          <p:val>
                                            <p:strVal val="#ppt_x"/>
                                          </p:val>
                                        </p:tav>
                                      </p:tavLst>
                                    </p:anim>
                                    <p:anim calcmode="lin" valueType="num">
                                      <p:cBhvr>
                                        <p:cTn id="19" dur="1000" fill="hold"/>
                                        <p:tgtEl>
                                          <p:spTgt spid="20485"/>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14" presetClass="entr" presetSubtype="5" fill="hold" nodeType="afterEffect">
                                  <p:stCondLst>
                                    <p:cond delay="500"/>
                                  </p:stCondLst>
                                  <p:childTnLst>
                                    <p:set>
                                      <p:cBhvr>
                                        <p:cTn id="28" dur="1" fill="hold">
                                          <p:stCondLst>
                                            <p:cond delay="0"/>
                                          </p:stCondLst>
                                        </p:cTn>
                                        <p:tgtEl>
                                          <p:spTgt spid="6149"/>
                                        </p:tgtEl>
                                        <p:attrNameLst>
                                          <p:attrName>style.visibility</p:attrName>
                                        </p:attrNameLst>
                                      </p:cBhvr>
                                      <p:to>
                                        <p:strVal val="visible"/>
                                      </p:to>
                                    </p:set>
                                    <p:animEffect transition="in" filter="randombar(vertical)">
                                      <p:cBhvr>
                                        <p:cTn id="29" dur="1000"/>
                                        <p:tgtEl>
                                          <p:spTgt spid="6149"/>
                                        </p:tgtEl>
                                      </p:cBhvr>
                                    </p:animEffect>
                                  </p:childTnLst>
                                </p:cTn>
                              </p:par>
                            </p:childTnLst>
                          </p:cTn>
                        </p:par>
                        <p:par>
                          <p:cTn id="30" fill="hold">
                            <p:stCondLst>
                              <p:cond delay="8500"/>
                            </p:stCondLst>
                            <p:childTnLst>
                              <p:par>
                                <p:cTn id="31" presetID="14" presetClass="entr" presetSubtype="10" fill="hold" nodeType="afterEffect">
                                  <p:stCondLst>
                                    <p:cond delay="500"/>
                                  </p:stCondLst>
                                  <p:childTnLst>
                                    <p:set>
                                      <p:cBhvr>
                                        <p:cTn id="32" dur="1" fill="hold">
                                          <p:stCondLst>
                                            <p:cond delay="0"/>
                                          </p:stCondLst>
                                        </p:cTn>
                                        <p:tgtEl>
                                          <p:spTgt spid="6148"/>
                                        </p:tgtEl>
                                        <p:attrNameLst>
                                          <p:attrName>style.visibility</p:attrName>
                                        </p:attrNameLst>
                                      </p:cBhvr>
                                      <p:to>
                                        <p:strVal val="visible"/>
                                      </p:to>
                                    </p:set>
                                    <p:animEffect transition="in" filter="randombar(horizontal)">
                                      <p:cBhvr>
                                        <p:cTn id="33"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8510"/>
            <a:ext cx="4176464" cy="27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167408" y="629052"/>
            <a:ext cx="3528392" cy="5663089"/>
          </a:xfrm>
          <a:prstGeom prst="rect">
            <a:avLst/>
          </a:prstGeom>
        </p:spPr>
        <p:txBody>
          <a:bodyPr wrap="square">
            <a:spAutoFit/>
          </a:bodyPr>
          <a:lstStyle/>
          <a:p>
            <a:r>
              <a:rPr lang="it-IT" sz="2000" dirty="0" smtClean="0">
                <a:latin typeface="Arial Rounded MT Bold" panose="020F0704030504030204" pitchFamily="34" charset="0"/>
              </a:rPr>
              <a:t>Desideriamo </a:t>
            </a:r>
            <a:r>
              <a:rPr lang="it-IT" sz="2000" dirty="0">
                <a:latin typeface="Arial Rounded MT Bold" panose="020F0704030504030204" pitchFamily="34" charset="0"/>
              </a:rPr>
              <a:t>però ancora di più, il nostro sogno vola più alto. Non parliamo solamente di assicurare a tutti il cibo, o un </a:t>
            </a:r>
            <a:r>
              <a:rPr lang="it-IT" sz="2000" dirty="0" smtClean="0">
                <a:latin typeface="Arial Rounded MT Bold" panose="020F0704030504030204" pitchFamily="34" charset="0"/>
              </a:rPr>
              <a:t>«decoroso </a:t>
            </a:r>
            <a:r>
              <a:rPr lang="it-IT" sz="2000" dirty="0">
                <a:latin typeface="Arial Rounded MT Bold" panose="020F0704030504030204" pitchFamily="34" charset="0"/>
              </a:rPr>
              <a:t>sostentamento», ma che possano avere «prosperità nei suoi molteplici aspetti</a:t>
            </a:r>
            <a:r>
              <a:rPr lang="it-IT" sz="2000" dirty="0" smtClean="0">
                <a:latin typeface="Arial Rounded MT Bold" panose="020F0704030504030204" pitchFamily="34" charset="0"/>
              </a:rPr>
              <a:t>». </a:t>
            </a:r>
            <a:r>
              <a:rPr lang="it-IT" sz="2000" dirty="0">
                <a:latin typeface="Arial Rounded MT Bold" panose="020F0704030504030204" pitchFamily="34" charset="0"/>
              </a:rPr>
              <a:t>Questo implica educazione, accesso all’assistenza sanitaria, e specialmente </a:t>
            </a:r>
            <a:r>
              <a:rPr lang="it-IT" sz="2800" b="1" dirty="0">
                <a:solidFill>
                  <a:srgbClr val="FF0000"/>
                </a:solidFill>
                <a:latin typeface="Arial Rounded MT Bold" panose="020F0704030504030204" pitchFamily="34" charset="0"/>
              </a:rPr>
              <a:t>lavoro</a:t>
            </a:r>
            <a:r>
              <a:rPr lang="it-IT" sz="2000" dirty="0">
                <a:latin typeface="Arial Rounded MT Bold" panose="020F0704030504030204" pitchFamily="34" charset="0"/>
              </a:rPr>
              <a:t>, </a:t>
            </a:r>
            <a:r>
              <a:rPr lang="it-IT" sz="2000" dirty="0">
                <a:solidFill>
                  <a:srgbClr val="C00000"/>
                </a:solidFill>
                <a:latin typeface="Arial Rounded MT Bold" panose="020F0704030504030204" pitchFamily="34" charset="0"/>
              </a:rPr>
              <a:t>perché nel lavoro libero, creativo, partecipativo e solidale, l’essere umano esprime e accresce la dignità della propria vita</a:t>
            </a:r>
            <a:r>
              <a:rPr lang="it-IT" sz="2000" dirty="0" smtClean="0">
                <a:solidFill>
                  <a:srgbClr val="C00000"/>
                </a:solidFill>
                <a:latin typeface="Arial Rounded MT Bold" panose="020F0704030504030204" pitchFamily="34" charset="0"/>
              </a:rPr>
              <a:t>. </a:t>
            </a:r>
          </a:p>
          <a:p>
            <a:pPr algn="r"/>
            <a:r>
              <a:rPr lang="it-IT" sz="1400" dirty="0" smtClean="0">
                <a:latin typeface="Arial Rounded MT Bold" panose="020F0704030504030204" pitchFamily="34" charset="0"/>
              </a:rPr>
              <a:t>(Francesco, </a:t>
            </a:r>
            <a:r>
              <a:rPr lang="it-IT" sz="1400" i="1" dirty="0" err="1" smtClean="0">
                <a:latin typeface="Arial Rounded MT Bold" panose="020F0704030504030204" pitchFamily="34" charset="0"/>
              </a:rPr>
              <a:t>Evangelii</a:t>
            </a:r>
            <a:r>
              <a:rPr lang="it-IT" sz="1400" i="1" dirty="0" smtClean="0">
                <a:latin typeface="Arial Rounded MT Bold" panose="020F0704030504030204" pitchFamily="34" charset="0"/>
              </a:rPr>
              <a:t> </a:t>
            </a:r>
            <a:r>
              <a:rPr lang="it-IT" sz="1400" i="1" dirty="0" err="1" smtClean="0">
                <a:latin typeface="Arial Rounded MT Bold" panose="020F0704030504030204" pitchFamily="34" charset="0"/>
              </a:rPr>
              <a:t>Gaudium</a:t>
            </a:r>
            <a:r>
              <a:rPr lang="it-IT" sz="1400" i="1" dirty="0" smtClean="0">
                <a:latin typeface="Arial Rounded MT Bold" panose="020F0704030504030204" pitchFamily="34" charset="0"/>
              </a:rPr>
              <a:t> </a:t>
            </a:r>
            <a:r>
              <a:rPr lang="it-IT" sz="1400" dirty="0" smtClean="0">
                <a:latin typeface="Arial Rounded MT Bold" panose="020F0704030504030204" pitchFamily="34" charset="0"/>
              </a:rPr>
              <a:t>n. 192)</a:t>
            </a:r>
            <a:endParaRPr lang="it-IT" sz="1400" dirty="0">
              <a:latin typeface="Arial Rounded MT Bold" panose="020F0704030504030204" pitchFamily="34" charset="0"/>
            </a:endParaRP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406"/>
          <a:stretch/>
        </p:blipFill>
        <p:spPr bwMode="auto">
          <a:xfrm rot="20853606">
            <a:off x="741015" y="3382863"/>
            <a:ext cx="2466975" cy="147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032" y="4704480"/>
            <a:ext cx="262027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2000"/>
                            </p:stCondLst>
                            <p:childTnLst>
                              <p:par>
                                <p:cTn id="9" presetID="16" presetClass="entr" presetSubtype="42" fill="hold" nodeType="afterEffect">
                                  <p:stCondLst>
                                    <p:cond delay="500"/>
                                  </p:stCondLst>
                                  <p:childTnLst>
                                    <p:set>
                                      <p:cBhvr>
                                        <p:cTn id="10" dur="1" fill="hold">
                                          <p:stCondLst>
                                            <p:cond delay="0"/>
                                          </p:stCondLst>
                                        </p:cTn>
                                        <p:tgtEl>
                                          <p:spTgt spid="10242"/>
                                        </p:tgtEl>
                                        <p:attrNameLst>
                                          <p:attrName>style.visibility</p:attrName>
                                        </p:attrNameLst>
                                      </p:cBhvr>
                                      <p:to>
                                        <p:strVal val="visible"/>
                                      </p:to>
                                    </p:set>
                                    <p:animEffect transition="in" filter="barn(outHorizontal)">
                                      <p:cBhvr>
                                        <p:cTn id="11" dur="1000"/>
                                        <p:tgtEl>
                                          <p:spTgt spid="10242"/>
                                        </p:tgtEl>
                                      </p:cBhvr>
                                    </p:animEffect>
                                  </p:childTnLst>
                                </p:cTn>
                              </p:par>
                            </p:childTnLst>
                          </p:cTn>
                        </p:par>
                        <p:par>
                          <p:cTn id="12" fill="hold">
                            <p:stCondLst>
                              <p:cond delay="3500"/>
                            </p:stCondLst>
                            <p:childTnLst>
                              <p:par>
                                <p:cTn id="13" presetID="2" presetClass="entr" presetSubtype="8" fill="hold" nodeType="afterEffect">
                                  <p:stCondLst>
                                    <p:cond delay="500"/>
                                  </p:stCondLst>
                                  <p:childTnLst>
                                    <p:set>
                                      <p:cBhvr>
                                        <p:cTn id="14" dur="1" fill="hold">
                                          <p:stCondLst>
                                            <p:cond delay="0"/>
                                          </p:stCondLst>
                                        </p:cTn>
                                        <p:tgtEl>
                                          <p:spTgt spid="10243"/>
                                        </p:tgtEl>
                                        <p:attrNameLst>
                                          <p:attrName>style.visibility</p:attrName>
                                        </p:attrNameLst>
                                      </p:cBhvr>
                                      <p:to>
                                        <p:strVal val="visible"/>
                                      </p:to>
                                    </p:set>
                                    <p:anim calcmode="lin" valueType="num">
                                      <p:cBhvr additive="base">
                                        <p:cTn id="15" dur="1000" fill="hold"/>
                                        <p:tgtEl>
                                          <p:spTgt spid="10243"/>
                                        </p:tgtEl>
                                        <p:attrNameLst>
                                          <p:attrName>ppt_x</p:attrName>
                                        </p:attrNameLst>
                                      </p:cBhvr>
                                      <p:tavLst>
                                        <p:tav tm="0">
                                          <p:val>
                                            <p:strVal val="0-#ppt_w/2"/>
                                          </p:val>
                                        </p:tav>
                                        <p:tav tm="100000">
                                          <p:val>
                                            <p:strVal val="#ppt_x"/>
                                          </p:val>
                                        </p:tav>
                                      </p:tavLst>
                                    </p:anim>
                                    <p:anim calcmode="lin" valueType="num">
                                      <p:cBhvr additive="base">
                                        <p:cTn id="16" dur="1000" fill="hold"/>
                                        <p:tgtEl>
                                          <p:spTgt spid="10243"/>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22" presetClass="entr" presetSubtype="2" fill="hold" nodeType="afterEffect">
                                  <p:stCondLst>
                                    <p:cond delay="500"/>
                                  </p:stCondLst>
                                  <p:childTnLst>
                                    <p:set>
                                      <p:cBhvr>
                                        <p:cTn id="19" dur="1" fill="hold">
                                          <p:stCondLst>
                                            <p:cond delay="0"/>
                                          </p:stCondLst>
                                        </p:cTn>
                                        <p:tgtEl>
                                          <p:spTgt spid="10245"/>
                                        </p:tgtEl>
                                        <p:attrNameLst>
                                          <p:attrName>style.visibility</p:attrName>
                                        </p:attrNameLst>
                                      </p:cBhvr>
                                      <p:to>
                                        <p:strVal val="visible"/>
                                      </p:to>
                                    </p:set>
                                    <p:animEffect transition="in" filter="wipe(right)">
                                      <p:cBhvr>
                                        <p:cTn id="2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rogettoPolicoroSTRETTO"/>
          <p:cNvPicPr>
            <a:picLocks noChangeAspect="1" noChangeArrowheads="1"/>
          </p:cNvPicPr>
          <p:nvPr/>
        </p:nvPicPr>
        <p:blipFill>
          <a:blip r:embed="rId2" cstate="print"/>
          <a:srcRect/>
          <a:stretch>
            <a:fillRect/>
          </a:stretch>
        </p:blipFill>
        <p:spPr bwMode="auto">
          <a:xfrm>
            <a:off x="381000" y="304801"/>
            <a:ext cx="974953" cy="819944"/>
          </a:xfrm>
          <a:prstGeom prst="rect">
            <a:avLst/>
          </a:prstGeom>
          <a:noFill/>
        </p:spPr>
      </p:pic>
      <p:sp>
        <p:nvSpPr>
          <p:cNvPr id="20485" name="Text Box 5"/>
          <p:cNvSpPr txBox="1">
            <a:spLocks noChangeArrowheads="1"/>
          </p:cNvSpPr>
          <p:nvPr/>
        </p:nvSpPr>
        <p:spPr bwMode="auto">
          <a:xfrm rot="10800000" flipV="1">
            <a:off x="971600" y="1336415"/>
            <a:ext cx="3830961" cy="2062103"/>
          </a:xfrm>
          <a:prstGeom prst="rect">
            <a:avLst/>
          </a:prstGeom>
          <a:noFill/>
          <a:ln w="9525">
            <a:noFill/>
            <a:miter lim="800000"/>
            <a:headEnd/>
            <a:tailEnd/>
          </a:ln>
          <a:effectLst/>
        </p:spPr>
        <p:txBody>
          <a:bodyPr wrap="square">
            <a:spAutoFit/>
          </a:bodyPr>
          <a:lstStyle/>
          <a:p>
            <a:r>
              <a:rPr lang="it-IT" sz="1600" dirty="0" smtClean="0">
                <a:latin typeface="Arial Rounded MT Bold" panose="020F0704030504030204" pitchFamily="34" charset="0"/>
              </a:rPr>
              <a:t>Le tipologie d’impresa riguardano i settori dell’agricoltura, dell’artigianato, dell’accoglienza e della cura delle persone, del turistico e alberghiero, della gestione dei musei e dei beni culturali, della comunicazione e del teatro, delle energie rinnovabili.</a:t>
            </a:r>
            <a:endParaRPr lang="it-IT" sz="1600" dirty="0">
              <a:latin typeface="Arial Rounded MT Bold" panose="020F0704030504030204" pitchFamily="34" charset="0"/>
            </a:endParaRPr>
          </a:p>
        </p:txBody>
      </p:sp>
      <p:sp>
        <p:nvSpPr>
          <p:cNvPr id="2" name="CasellaDiTesto 1"/>
          <p:cNvSpPr txBox="1"/>
          <p:nvPr/>
        </p:nvSpPr>
        <p:spPr>
          <a:xfrm>
            <a:off x="1907704" y="469567"/>
            <a:ext cx="2678833" cy="707886"/>
          </a:xfrm>
          <a:prstGeom prst="rect">
            <a:avLst/>
          </a:prstGeom>
          <a:noFill/>
        </p:spPr>
        <p:txBody>
          <a:bodyPr wrap="square" rtlCol="0">
            <a:spAutoFit/>
          </a:bodyPr>
          <a:lstStyle/>
          <a:p>
            <a:r>
              <a:rPr lang="it-IT" altLang="it-IT" sz="4000" dirty="0" smtClean="0">
                <a:ln>
                  <a:solidFill>
                    <a:schemeClr val="bg1">
                      <a:lumMod val="65000"/>
                    </a:schemeClr>
                  </a:solidFill>
                </a:ln>
                <a:solidFill>
                  <a:srgbClr val="0033CC"/>
                </a:solidFill>
                <a:latin typeface="Forte" panose="03060902040502070203" pitchFamily="66" charset="0"/>
              </a:rPr>
              <a:t>I risultati</a:t>
            </a:r>
            <a:endParaRPr lang="it-IT" altLang="it-IT" sz="4000" dirty="0">
              <a:ln>
                <a:solidFill>
                  <a:schemeClr val="bg1">
                    <a:lumMod val="65000"/>
                  </a:schemeClr>
                </a:solidFill>
              </a:ln>
              <a:solidFill>
                <a:srgbClr val="0033CC"/>
              </a:solidFill>
              <a:latin typeface="Forte" panose="03060902040502070203" pitchFamily="66" charset="0"/>
            </a:endParaRPr>
          </a:p>
        </p:txBody>
      </p:sp>
      <p:sp>
        <p:nvSpPr>
          <p:cNvPr id="4" name="CasellaDiTesto 3"/>
          <p:cNvSpPr txBox="1"/>
          <p:nvPr/>
        </p:nvSpPr>
        <p:spPr>
          <a:xfrm>
            <a:off x="5436096" y="4365104"/>
            <a:ext cx="3384376" cy="2062103"/>
          </a:xfrm>
          <a:prstGeom prst="rect">
            <a:avLst/>
          </a:prstGeom>
          <a:noFill/>
        </p:spPr>
        <p:txBody>
          <a:bodyPr wrap="square" rtlCol="0">
            <a:spAutoFit/>
          </a:bodyPr>
          <a:lstStyle/>
          <a:p>
            <a:r>
              <a:rPr lang="it-IT" sz="1600" dirty="0" smtClean="0">
                <a:latin typeface="Arial Rounded MT Bold" panose="020F0704030504030204" pitchFamily="34" charset="0"/>
              </a:rPr>
              <a:t>In questi gesti concreti, segni di speranza, le nostre comunità ecclesiali investono sui giovani e li rendono promotori di autentico sviluppo e capaci di una testimonianza cristiana caratterizzata dalla solidarietà e dal rispetto della legalità.</a:t>
            </a:r>
            <a:endParaRPr lang="it-IT" sz="1600" dirty="0">
              <a:latin typeface="Arial Rounded MT Bold" panose="020F0704030504030204" pitchFamily="34" charset="0"/>
            </a:endParaRPr>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81" b="13648"/>
          <a:stretch/>
        </p:blipFill>
        <p:spPr bwMode="auto">
          <a:xfrm>
            <a:off x="605600" y="3508744"/>
            <a:ext cx="2071851" cy="229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060" y="476672"/>
            <a:ext cx="249041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45" y="2305648"/>
            <a:ext cx="2376264" cy="158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7080" y="4437112"/>
            <a:ext cx="2136485" cy="208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211301"/>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2000" fill="hold"/>
                                        <p:tgtEl>
                                          <p:spTgt spid="20484"/>
                                        </p:tgtEl>
                                        <p:attrNameLst>
                                          <p:attrName>ppt_w</p:attrName>
                                        </p:attrNameLst>
                                      </p:cBhvr>
                                      <p:tavLst>
                                        <p:tav tm="0">
                                          <p:val>
                                            <p:strVal val="#ppt_w*0.70"/>
                                          </p:val>
                                        </p:tav>
                                        <p:tav tm="100000">
                                          <p:val>
                                            <p:strVal val="#ppt_w"/>
                                          </p:val>
                                        </p:tav>
                                      </p:tavLst>
                                    </p:anim>
                                    <p:anim calcmode="lin" valueType="num">
                                      <p:cBhvr>
                                        <p:cTn id="8" dur="2000" fill="hold"/>
                                        <p:tgtEl>
                                          <p:spTgt spid="20484"/>
                                        </p:tgtEl>
                                        <p:attrNameLst>
                                          <p:attrName>ppt_h</p:attrName>
                                        </p:attrNameLst>
                                      </p:cBhvr>
                                      <p:tavLst>
                                        <p:tav tm="0">
                                          <p:val>
                                            <p:strVal val="#ppt_h"/>
                                          </p:val>
                                        </p:tav>
                                        <p:tav tm="100000">
                                          <p:val>
                                            <p:strVal val="#ppt_h"/>
                                          </p:val>
                                        </p:tav>
                                      </p:tavLst>
                                    </p:anim>
                                    <p:animEffect transition="in" filter="fade">
                                      <p:cBhvr>
                                        <p:cTn id="9" dur="2000"/>
                                        <p:tgtEl>
                                          <p:spTgt spid="20484"/>
                                        </p:tgtEl>
                                      </p:cBhvr>
                                    </p:animEffect>
                                  </p:childTnLst>
                                </p:cTn>
                              </p:par>
                            </p:childTnLst>
                          </p:cTn>
                        </p:par>
                        <p:par>
                          <p:cTn id="10" fill="hold">
                            <p:stCondLst>
                              <p:cond delay="2000"/>
                            </p:stCondLst>
                            <p:childTnLst>
                              <p:par>
                                <p:cTn id="11" presetID="47" presetClass="entr" presetSubtype="0"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250"/>
                                        <p:tgtEl>
                                          <p:spTgt spid="2"/>
                                        </p:tgtEl>
                                      </p:cBhvr>
                                    </p:animEffect>
                                    <p:anim calcmode="lin" valueType="num">
                                      <p:cBhvr>
                                        <p:cTn id="14" dur="1250" fill="hold"/>
                                        <p:tgtEl>
                                          <p:spTgt spid="2"/>
                                        </p:tgtEl>
                                        <p:attrNameLst>
                                          <p:attrName>ppt_x</p:attrName>
                                        </p:attrNameLst>
                                      </p:cBhvr>
                                      <p:tavLst>
                                        <p:tav tm="0">
                                          <p:val>
                                            <p:strVal val="#ppt_x"/>
                                          </p:val>
                                        </p:tav>
                                        <p:tav tm="100000">
                                          <p:val>
                                            <p:strVal val="#ppt_x"/>
                                          </p:val>
                                        </p:tav>
                                      </p:tavLst>
                                    </p:anim>
                                    <p:anim calcmode="lin" valueType="num">
                                      <p:cBhvr>
                                        <p:cTn id="15" dur="12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grpId="0" nodeType="afterEffect">
                                  <p:stCondLst>
                                    <p:cond delay="250"/>
                                  </p:stCondLst>
                                  <p:childTnLst>
                                    <p:set>
                                      <p:cBhvr>
                                        <p:cTn id="18" dur="1" fill="hold">
                                          <p:stCondLst>
                                            <p:cond delay="0"/>
                                          </p:stCondLst>
                                        </p:cTn>
                                        <p:tgtEl>
                                          <p:spTgt spid="20485"/>
                                        </p:tgtEl>
                                        <p:attrNameLst>
                                          <p:attrName>style.visibility</p:attrName>
                                        </p:attrNameLst>
                                      </p:cBhvr>
                                      <p:to>
                                        <p:strVal val="visible"/>
                                      </p:to>
                                    </p:set>
                                    <p:animEffect transition="in" filter="fade">
                                      <p:cBhvr>
                                        <p:cTn id="19" dur="1000"/>
                                        <p:tgtEl>
                                          <p:spTgt spid="20485"/>
                                        </p:tgtEl>
                                      </p:cBhvr>
                                    </p:animEffect>
                                    <p:anim calcmode="lin" valueType="num">
                                      <p:cBhvr>
                                        <p:cTn id="20" dur="1000" fill="hold"/>
                                        <p:tgtEl>
                                          <p:spTgt spid="20485"/>
                                        </p:tgtEl>
                                        <p:attrNameLst>
                                          <p:attrName>ppt_x</p:attrName>
                                        </p:attrNameLst>
                                      </p:cBhvr>
                                      <p:tavLst>
                                        <p:tav tm="0">
                                          <p:val>
                                            <p:strVal val="#ppt_x"/>
                                          </p:val>
                                        </p:tav>
                                        <p:tav tm="100000">
                                          <p:val>
                                            <p:strVal val="#ppt_x"/>
                                          </p:val>
                                        </p:tav>
                                      </p:tavLst>
                                    </p:anim>
                                    <p:anim calcmode="lin" valueType="num">
                                      <p:cBhvr>
                                        <p:cTn id="21" dur="1000" fill="hold"/>
                                        <p:tgtEl>
                                          <p:spTgt spid="20485"/>
                                        </p:tgtEl>
                                        <p:attrNameLst>
                                          <p:attrName>ppt_y</p:attrName>
                                        </p:attrNameLst>
                                      </p:cBhvr>
                                      <p:tavLst>
                                        <p:tav tm="0">
                                          <p:val>
                                            <p:strVal val="#ppt_y-.1"/>
                                          </p:val>
                                        </p:tav>
                                        <p:tav tm="100000">
                                          <p:val>
                                            <p:strVal val="#ppt_y"/>
                                          </p:val>
                                        </p:tav>
                                      </p:tavLst>
                                    </p:anim>
                                  </p:childTnLst>
                                </p:cTn>
                              </p:par>
                            </p:childTnLst>
                          </p:cTn>
                        </p:par>
                        <p:par>
                          <p:cTn id="22" fill="hold">
                            <p:stCondLst>
                              <p:cond delay="4750"/>
                            </p:stCondLst>
                            <p:childTnLst>
                              <p:par>
                                <p:cTn id="23" presetID="42" presetClass="entr" presetSubtype="0" fill="hold" grpId="0" nodeType="afterEffect">
                                  <p:stCondLst>
                                    <p:cond delay="1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750"/>
                                        <p:tgtEl>
                                          <p:spTgt spid="4"/>
                                        </p:tgtEl>
                                      </p:cBhvr>
                                    </p:animEffect>
                                    <p:anim calcmode="lin" valueType="num">
                                      <p:cBhvr>
                                        <p:cTn id="26" dur="1750" fill="hold"/>
                                        <p:tgtEl>
                                          <p:spTgt spid="4"/>
                                        </p:tgtEl>
                                        <p:attrNameLst>
                                          <p:attrName>ppt_x</p:attrName>
                                        </p:attrNameLst>
                                      </p:cBhvr>
                                      <p:tavLst>
                                        <p:tav tm="0">
                                          <p:val>
                                            <p:strVal val="#ppt_x"/>
                                          </p:val>
                                        </p:tav>
                                        <p:tav tm="100000">
                                          <p:val>
                                            <p:strVal val="#ppt_x"/>
                                          </p:val>
                                        </p:tav>
                                      </p:tavLst>
                                    </p:anim>
                                    <p:anim calcmode="lin" valueType="num">
                                      <p:cBhvr>
                                        <p:cTn id="27" dur="175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53" presetClass="entr" presetSubtype="16" fill="hold" nodeType="afterEffect">
                                  <p:stCondLst>
                                    <p:cond delay="1000"/>
                                  </p:stCondLst>
                                  <p:childTnLst>
                                    <p:set>
                                      <p:cBhvr>
                                        <p:cTn id="30" dur="1" fill="hold">
                                          <p:stCondLst>
                                            <p:cond delay="0"/>
                                          </p:stCondLst>
                                        </p:cTn>
                                        <p:tgtEl>
                                          <p:spTgt spid="7172"/>
                                        </p:tgtEl>
                                        <p:attrNameLst>
                                          <p:attrName>style.visibility</p:attrName>
                                        </p:attrNameLst>
                                      </p:cBhvr>
                                      <p:to>
                                        <p:strVal val="visible"/>
                                      </p:to>
                                    </p:set>
                                    <p:anim calcmode="lin" valueType="num">
                                      <p:cBhvr>
                                        <p:cTn id="31" dur="1000" fill="hold"/>
                                        <p:tgtEl>
                                          <p:spTgt spid="7172"/>
                                        </p:tgtEl>
                                        <p:attrNameLst>
                                          <p:attrName>ppt_w</p:attrName>
                                        </p:attrNameLst>
                                      </p:cBhvr>
                                      <p:tavLst>
                                        <p:tav tm="0">
                                          <p:val>
                                            <p:fltVal val="0"/>
                                          </p:val>
                                        </p:tav>
                                        <p:tav tm="100000">
                                          <p:val>
                                            <p:strVal val="#ppt_w"/>
                                          </p:val>
                                        </p:tav>
                                      </p:tavLst>
                                    </p:anim>
                                    <p:anim calcmode="lin" valueType="num">
                                      <p:cBhvr>
                                        <p:cTn id="32" dur="1000" fill="hold"/>
                                        <p:tgtEl>
                                          <p:spTgt spid="7172"/>
                                        </p:tgtEl>
                                        <p:attrNameLst>
                                          <p:attrName>ppt_h</p:attrName>
                                        </p:attrNameLst>
                                      </p:cBhvr>
                                      <p:tavLst>
                                        <p:tav tm="0">
                                          <p:val>
                                            <p:fltVal val="0"/>
                                          </p:val>
                                        </p:tav>
                                        <p:tav tm="100000">
                                          <p:val>
                                            <p:strVal val="#ppt_h"/>
                                          </p:val>
                                        </p:tav>
                                      </p:tavLst>
                                    </p:anim>
                                    <p:animEffect transition="in" filter="fade">
                                      <p:cBhvr>
                                        <p:cTn id="33" dur="1000"/>
                                        <p:tgtEl>
                                          <p:spTgt spid="7172"/>
                                        </p:tgtEl>
                                      </p:cBhvr>
                                    </p:animEffect>
                                  </p:childTnLst>
                                </p:cTn>
                              </p:par>
                            </p:childTnLst>
                          </p:cTn>
                        </p:par>
                        <p:par>
                          <p:cTn id="34" fill="hold">
                            <p:stCondLst>
                              <p:cond delay="10000"/>
                            </p:stCondLst>
                            <p:childTnLst>
                              <p:par>
                                <p:cTn id="35" presetID="53" presetClass="entr" presetSubtype="16" fill="hold" nodeType="afterEffect">
                                  <p:stCondLst>
                                    <p:cond delay="750"/>
                                  </p:stCondLst>
                                  <p:childTnLst>
                                    <p:set>
                                      <p:cBhvr>
                                        <p:cTn id="36" dur="1" fill="hold">
                                          <p:stCondLst>
                                            <p:cond delay="0"/>
                                          </p:stCondLst>
                                        </p:cTn>
                                        <p:tgtEl>
                                          <p:spTgt spid="7173"/>
                                        </p:tgtEl>
                                        <p:attrNameLst>
                                          <p:attrName>style.visibility</p:attrName>
                                        </p:attrNameLst>
                                      </p:cBhvr>
                                      <p:to>
                                        <p:strVal val="visible"/>
                                      </p:to>
                                    </p:set>
                                    <p:anim calcmode="lin" valueType="num">
                                      <p:cBhvr>
                                        <p:cTn id="37" dur="1000" fill="hold"/>
                                        <p:tgtEl>
                                          <p:spTgt spid="7173"/>
                                        </p:tgtEl>
                                        <p:attrNameLst>
                                          <p:attrName>ppt_w</p:attrName>
                                        </p:attrNameLst>
                                      </p:cBhvr>
                                      <p:tavLst>
                                        <p:tav tm="0">
                                          <p:val>
                                            <p:fltVal val="0"/>
                                          </p:val>
                                        </p:tav>
                                        <p:tav tm="100000">
                                          <p:val>
                                            <p:strVal val="#ppt_w"/>
                                          </p:val>
                                        </p:tav>
                                      </p:tavLst>
                                    </p:anim>
                                    <p:anim calcmode="lin" valueType="num">
                                      <p:cBhvr>
                                        <p:cTn id="38" dur="1000" fill="hold"/>
                                        <p:tgtEl>
                                          <p:spTgt spid="7173"/>
                                        </p:tgtEl>
                                        <p:attrNameLst>
                                          <p:attrName>ppt_h</p:attrName>
                                        </p:attrNameLst>
                                      </p:cBhvr>
                                      <p:tavLst>
                                        <p:tav tm="0">
                                          <p:val>
                                            <p:fltVal val="0"/>
                                          </p:val>
                                        </p:tav>
                                        <p:tav tm="100000">
                                          <p:val>
                                            <p:strVal val="#ppt_h"/>
                                          </p:val>
                                        </p:tav>
                                      </p:tavLst>
                                    </p:anim>
                                    <p:animEffect transition="in" filter="fade">
                                      <p:cBhvr>
                                        <p:cTn id="39" dur="1000"/>
                                        <p:tgtEl>
                                          <p:spTgt spid="7173"/>
                                        </p:tgtEl>
                                      </p:cBhvr>
                                    </p:animEffect>
                                  </p:childTnLst>
                                </p:cTn>
                              </p:par>
                            </p:childTnLst>
                          </p:cTn>
                        </p:par>
                        <p:par>
                          <p:cTn id="40" fill="hold">
                            <p:stCondLst>
                              <p:cond delay="11750"/>
                            </p:stCondLst>
                            <p:childTnLst>
                              <p:par>
                                <p:cTn id="41" presetID="53" presetClass="entr" presetSubtype="16" fill="hold" nodeType="afterEffect">
                                  <p:stCondLst>
                                    <p:cond delay="750"/>
                                  </p:stCondLst>
                                  <p:childTnLst>
                                    <p:set>
                                      <p:cBhvr>
                                        <p:cTn id="42" dur="1" fill="hold">
                                          <p:stCondLst>
                                            <p:cond delay="0"/>
                                          </p:stCondLst>
                                        </p:cTn>
                                        <p:tgtEl>
                                          <p:spTgt spid="7171"/>
                                        </p:tgtEl>
                                        <p:attrNameLst>
                                          <p:attrName>style.visibility</p:attrName>
                                        </p:attrNameLst>
                                      </p:cBhvr>
                                      <p:to>
                                        <p:strVal val="visible"/>
                                      </p:to>
                                    </p:set>
                                    <p:anim calcmode="lin" valueType="num">
                                      <p:cBhvr>
                                        <p:cTn id="43" dur="1000" fill="hold"/>
                                        <p:tgtEl>
                                          <p:spTgt spid="7171"/>
                                        </p:tgtEl>
                                        <p:attrNameLst>
                                          <p:attrName>ppt_w</p:attrName>
                                        </p:attrNameLst>
                                      </p:cBhvr>
                                      <p:tavLst>
                                        <p:tav tm="0">
                                          <p:val>
                                            <p:fltVal val="0"/>
                                          </p:val>
                                        </p:tav>
                                        <p:tav tm="100000">
                                          <p:val>
                                            <p:strVal val="#ppt_w"/>
                                          </p:val>
                                        </p:tav>
                                      </p:tavLst>
                                    </p:anim>
                                    <p:anim calcmode="lin" valueType="num">
                                      <p:cBhvr>
                                        <p:cTn id="44" dur="1000" fill="hold"/>
                                        <p:tgtEl>
                                          <p:spTgt spid="7171"/>
                                        </p:tgtEl>
                                        <p:attrNameLst>
                                          <p:attrName>ppt_h</p:attrName>
                                        </p:attrNameLst>
                                      </p:cBhvr>
                                      <p:tavLst>
                                        <p:tav tm="0">
                                          <p:val>
                                            <p:fltVal val="0"/>
                                          </p:val>
                                        </p:tav>
                                        <p:tav tm="100000">
                                          <p:val>
                                            <p:strVal val="#ppt_h"/>
                                          </p:val>
                                        </p:tav>
                                      </p:tavLst>
                                    </p:anim>
                                    <p:animEffect transition="in" filter="fade">
                                      <p:cBhvr>
                                        <p:cTn id="45" dur="1000"/>
                                        <p:tgtEl>
                                          <p:spTgt spid="7171"/>
                                        </p:tgtEl>
                                      </p:cBhvr>
                                    </p:animEffect>
                                  </p:childTnLst>
                                </p:cTn>
                              </p:par>
                            </p:childTnLst>
                          </p:cTn>
                        </p:par>
                        <p:par>
                          <p:cTn id="46" fill="hold">
                            <p:stCondLst>
                              <p:cond delay="13500"/>
                            </p:stCondLst>
                            <p:childTnLst>
                              <p:par>
                                <p:cTn id="47" presetID="53" presetClass="entr" presetSubtype="16" fill="hold" nodeType="afterEffect">
                                  <p:stCondLst>
                                    <p:cond delay="750"/>
                                  </p:stCondLst>
                                  <p:childTnLst>
                                    <p:set>
                                      <p:cBhvr>
                                        <p:cTn id="48" dur="1" fill="hold">
                                          <p:stCondLst>
                                            <p:cond delay="0"/>
                                          </p:stCondLst>
                                        </p:cTn>
                                        <p:tgtEl>
                                          <p:spTgt spid="7174"/>
                                        </p:tgtEl>
                                        <p:attrNameLst>
                                          <p:attrName>style.visibility</p:attrName>
                                        </p:attrNameLst>
                                      </p:cBhvr>
                                      <p:to>
                                        <p:strVal val="visible"/>
                                      </p:to>
                                    </p:set>
                                    <p:anim calcmode="lin" valueType="num">
                                      <p:cBhvr>
                                        <p:cTn id="49" dur="1000" fill="hold"/>
                                        <p:tgtEl>
                                          <p:spTgt spid="7174"/>
                                        </p:tgtEl>
                                        <p:attrNameLst>
                                          <p:attrName>ppt_w</p:attrName>
                                        </p:attrNameLst>
                                      </p:cBhvr>
                                      <p:tavLst>
                                        <p:tav tm="0">
                                          <p:val>
                                            <p:fltVal val="0"/>
                                          </p:val>
                                        </p:tav>
                                        <p:tav tm="100000">
                                          <p:val>
                                            <p:strVal val="#ppt_w"/>
                                          </p:val>
                                        </p:tav>
                                      </p:tavLst>
                                    </p:anim>
                                    <p:anim calcmode="lin" valueType="num">
                                      <p:cBhvr>
                                        <p:cTn id="50" dur="1000" fill="hold"/>
                                        <p:tgtEl>
                                          <p:spTgt spid="7174"/>
                                        </p:tgtEl>
                                        <p:attrNameLst>
                                          <p:attrName>ppt_h</p:attrName>
                                        </p:attrNameLst>
                                      </p:cBhvr>
                                      <p:tavLst>
                                        <p:tav tm="0">
                                          <p:val>
                                            <p:fltVal val="0"/>
                                          </p:val>
                                        </p:tav>
                                        <p:tav tm="100000">
                                          <p:val>
                                            <p:strVal val="#ppt_h"/>
                                          </p:val>
                                        </p:tav>
                                      </p:tavLst>
                                    </p:anim>
                                    <p:animEffect transition="in" filter="fade">
                                      <p:cBhvr>
                                        <p:cTn id="51"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21509" name="Text Box 5"/>
          <p:cNvSpPr txBox="1">
            <a:spLocks noChangeArrowheads="1"/>
          </p:cNvSpPr>
          <p:nvPr/>
        </p:nvSpPr>
        <p:spPr bwMode="auto">
          <a:xfrm>
            <a:off x="2473325" y="369098"/>
            <a:ext cx="5181600" cy="1200329"/>
          </a:xfrm>
          <a:prstGeom prst="rect">
            <a:avLst/>
          </a:prstGeom>
          <a:noFill/>
          <a:ln w="9525">
            <a:noFill/>
            <a:miter lim="800000"/>
            <a:headEnd/>
            <a:tailEnd/>
          </a:ln>
          <a:effectLst/>
        </p:spPr>
        <p:txBody>
          <a:bodyPr>
            <a:spAutoFit/>
          </a:bodyPr>
          <a:lstStyle/>
          <a:p>
            <a:pPr algn="ctr"/>
            <a:r>
              <a:rPr lang="it-IT" sz="3600" dirty="0">
                <a:ln>
                  <a:solidFill>
                    <a:schemeClr val="bg2">
                      <a:lumMod val="75000"/>
                    </a:schemeClr>
                  </a:solidFill>
                </a:ln>
                <a:solidFill>
                  <a:srgbClr val="CC0000"/>
                </a:solidFill>
                <a:latin typeface="Forte" pitchFamily="66" charset="0"/>
              </a:rPr>
              <a:t>L’impegno </a:t>
            </a:r>
            <a:endParaRPr lang="it-IT" sz="3600" dirty="0" smtClean="0">
              <a:ln>
                <a:solidFill>
                  <a:schemeClr val="bg2">
                    <a:lumMod val="75000"/>
                  </a:schemeClr>
                </a:solidFill>
              </a:ln>
              <a:solidFill>
                <a:srgbClr val="CC0000"/>
              </a:solidFill>
              <a:latin typeface="Forte" pitchFamily="66" charset="0"/>
            </a:endParaRPr>
          </a:p>
          <a:p>
            <a:pPr algn="ctr"/>
            <a:r>
              <a:rPr lang="it-IT" sz="3600" dirty="0" smtClean="0">
                <a:ln>
                  <a:solidFill>
                    <a:schemeClr val="bg2">
                      <a:lumMod val="75000"/>
                    </a:schemeClr>
                  </a:solidFill>
                </a:ln>
                <a:solidFill>
                  <a:srgbClr val="CC0000"/>
                </a:solidFill>
                <a:latin typeface="Forte" pitchFamily="66" charset="0"/>
              </a:rPr>
              <a:t>della </a:t>
            </a:r>
            <a:r>
              <a:rPr lang="it-IT" sz="3600" dirty="0">
                <a:ln>
                  <a:solidFill>
                    <a:schemeClr val="bg2">
                      <a:lumMod val="75000"/>
                    </a:schemeClr>
                  </a:solidFill>
                </a:ln>
                <a:solidFill>
                  <a:srgbClr val="CC0000"/>
                </a:solidFill>
                <a:latin typeface="Forte" pitchFamily="66" charset="0"/>
              </a:rPr>
              <a:t>Chiesa italiana</a:t>
            </a:r>
          </a:p>
        </p:txBody>
      </p:sp>
      <p:sp>
        <p:nvSpPr>
          <p:cNvPr id="21510" name="Text Box 6"/>
          <p:cNvSpPr txBox="1">
            <a:spLocks noChangeArrowheads="1"/>
          </p:cNvSpPr>
          <p:nvPr/>
        </p:nvSpPr>
        <p:spPr bwMode="auto">
          <a:xfrm>
            <a:off x="457200" y="2057400"/>
            <a:ext cx="5486400" cy="1754326"/>
          </a:xfrm>
          <a:prstGeom prst="rect">
            <a:avLst/>
          </a:prstGeom>
          <a:noFill/>
          <a:ln w="9525">
            <a:noFill/>
            <a:miter lim="800000"/>
            <a:headEnd/>
            <a:tailEnd/>
          </a:ln>
          <a:effectLst/>
        </p:spPr>
        <p:txBody>
          <a:bodyPr>
            <a:spAutoFit/>
          </a:bodyPr>
          <a:lstStyle/>
          <a:p>
            <a:pPr>
              <a:spcBef>
                <a:spcPct val="50000"/>
              </a:spcBef>
            </a:pPr>
            <a:r>
              <a:rPr lang="it-IT" dirty="0">
                <a:latin typeface="Arial Rounded MT Bold" panose="020F0704030504030204" pitchFamily="34" charset="0"/>
              </a:rPr>
              <a:t>Il Progetto Policoro viene portato avanti grazie al lavoro di tre </a:t>
            </a:r>
            <a:r>
              <a:rPr lang="it-IT" dirty="0" smtClean="0">
                <a:latin typeface="Arial Rounded MT Bold" panose="020F0704030504030204" pitchFamily="34" charset="0"/>
              </a:rPr>
              <a:t>Uffici </a:t>
            </a:r>
            <a:r>
              <a:rPr lang="it-IT" dirty="0">
                <a:latin typeface="Arial Rounded MT Bold" panose="020F0704030504030204" pitchFamily="34" charset="0"/>
              </a:rPr>
              <a:t>pastorali della CEI e ad un consistente impegno economico, che sovvenziona le attività mediante i fondi dell’8 per mille. Attualmente la cifra stanziata ammonta a </a:t>
            </a:r>
            <a:r>
              <a:rPr lang="it-IT" dirty="0" smtClean="0">
                <a:latin typeface="Arial Rounded MT Bold" panose="020F0704030504030204" pitchFamily="34" charset="0"/>
              </a:rPr>
              <a:t>più di 1.000.000 </a:t>
            </a:r>
            <a:r>
              <a:rPr lang="it-IT" dirty="0">
                <a:latin typeface="Arial Rounded MT Bold" panose="020F0704030504030204" pitchFamily="34" charset="0"/>
              </a:rPr>
              <a:t>di Euro.</a:t>
            </a:r>
          </a:p>
        </p:txBody>
      </p:sp>
      <p:sp>
        <p:nvSpPr>
          <p:cNvPr id="21511" name="Text Box 7"/>
          <p:cNvSpPr txBox="1">
            <a:spLocks noChangeArrowheads="1"/>
          </p:cNvSpPr>
          <p:nvPr/>
        </p:nvSpPr>
        <p:spPr bwMode="auto">
          <a:xfrm>
            <a:off x="2819400" y="3962400"/>
            <a:ext cx="6019800" cy="2062103"/>
          </a:xfrm>
          <a:prstGeom prst="rect">
            <a:avLst/>
          </a:prstGeom>
          <a:noFill/>
          <a:ln w="9525">
            <a:noFill/>
            <a:miter lim="800000"/>
            <a:headEnd/>
            <a:tailEnd/>
          </a:ln>
          <a:effectLst/>
        </p:spPr>
        <p:txBody>
          <a:bodyPr>
            <a:spAutoFit/>
          </a:bodyPr>
          <a:lstStyle/>
          <a:p>
            <a:pPr algn="r">
              <a:spcBef>
                <a:spcPct val="50000"/>
              </a:spcBef>
            </a:pPr>
            <a:r>
              <a:rPr lang="it-IT" sz="1600" dirty="0">
                <a:latin typeface="Arial Rounded MT Bold" panose="020F0704030504030204" pitchFamily="34" charset="0"/>
              </a:rPr>
              <a:t>Gli investimenti:</a:t>
            </a:r>
          </a:p>
          <a:p>
            <a:pPr algn="r"/>
            <a:r>
              <a:rPr lang="it-IT" sz="1600" dirty="0">
                <a:latin typeface="Arial Rounded MT Bold" panose="020F0704030504030204" pitchFamily="34" charset="0"/>
              </a:rPr>
              <a:t>finanziamento dei corsi di formazione nazionali; </a:t>
            </a:r>
          </a:p>
          <a:p>
            <a:pPr algn="r"/>
            <a:r>
              <a:rPr lang="it-IT" sz="1600" dirty="0">
                <a:latin typeface="Arial Rounded MT Bold" panose="020F0704030504030204" pitchFamily="34" charset="0"/>
              </a:rPr>
              <a:t>co-finanziamento delle borse-lavoro degli Animatori di comunità; </a:t>
            </a:r>
            <a:r>
              <a:rPr lang="it-IT" sz="1600" dirty="0" smtClean="0">
                <a:latin typeface="Arial Rounded MT Bold" panose="020F0704030504030204" pitchFamily="34" charset="0"/>
              </a:rPr>
              <a:t>co-finanziamento </a:t>
            </a:r>
            <a:r>
              <a:rPr lang="it-IT" sz="1600" dirty="0">
                <a:latin typeface="Arial Rounded MT Bold" panose="020F0704030504030204" pitchFamily="34" charset="0"/>
              </a:rPr>
              <a:t>della partecipazione delle imprese a fiere ed esposizioni; finanziamento del sito; servizio di coordinamento e di gestione amministrativa a livello nazionale; attività di informazione e di promozione del Progetto.</a:t>
            </a:r>
          </a:p>
        </p:txBody>
      </p:sp>
      <p:pic>
        <p:nvPicPr>
          <p:cNvPr id="21513" name="Picture 9" descr="pop_logo">
            <a:hlinkClick r:id="rId3"/>
          </p:cNvPr>
          <p:cNvPicPr>
            <a:picLocks noChangeAspect="1" noChangeArrowheads="1"/>
          </p:cNvPicPr>
          <p:nvPr/>
        </p:nvPicPr>
        <p:blipFill>
          <a:blip r:embed="rId4" cstate="print"/>
          <a:srcRect/>
          <a:stretch>
            <a:fillRect/>
          </a:stretch>
        </p:blipFill>
        <p:spPr bwMode="auto">
          <a:xfrm rot="-1015650">
            <a:off x="6653727" y="2138013"/>
            <a:ext cx="1333500" cy="1143000"/>
          </a:xfrm>
          <a:prstGeom prst="rect">
            <a:avLst/>
          </a:prstGeom>
          <a:noFill/>
        </p:spPr>
      </p:pic>
      <p:pic>
        <p:nvPicPr>
          <p:cNvPr id="21515" name="Picture 11" descr="11">
            <a:hlinkClick r:id="rId5"/>
          </p:cNvPr>
          <p:cNvPicPr>
            <a:picLocks noChangeAspect="1" noChangeArrowheads="1"/>
          </p:cNvPicPr>
          <p:nvPr/>
        </p:nvPicPr>
        <p:blipFill>
          <a:blip r:embed="rId6" cstate="print"/>
          <a:srcRect/>
          <a:stretch>
            <a:fillRect/>
          </a:stretch>
        </p:blipFill>
        <p:spPr bwMode="auto">
          <a:xfrm>
            <a:off x="533400" y="4114800"/>
            <a:ext cx="1939925" cy="2133600"/>
          </a:xfrm>
          <a:prstGeom prst="rect">
            <a:avLst/>
          </a:prstGeom>
          <a:noFill/>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2000" fill="hold"/>
                                        <p:tgtEl>
                                          <p:spTgt spid="21508"/>
                                        </p:tgtEl>
                                        <p:attrNameLst>
                                          <p:attrName>ppt_w</p:attrName>
                                        </p:attrNameLst>
                                      </p:cBhvr>
                                      <p:tavLst>
                                        <p:tav tm="0">
                                          <p:val>
                                            <p:strVal val="#ppt_w*0.70"/>
                                          </p:val>
                                        </p:tav>
                                        <p:tav tm="100000">
                                          <p:val>
                                            <p:strVal val="#ppt_w"/>
                                          </p:val>
                                        </p:tav>
                                      </p:tavLst>
                                    </p:anim>
                                    <p:anim calcmode="lin" valueType="num">
                                      <p:cBhvr>
                                        <p:cTn id="8" dur="2000" fill="hold"/>
                                        <p:tgtEl>
                                          <p:spTgt spid="21508"/>
                                        </p:tgtEl>
                                        <p:attrNameLst>
                                          <p:attrName>ppt_h</p:attrName>
                                        </p:attrNameLst>
                                      </p:cBhvr>
                                      <p:tavLst>
                                        <p:tav tm="0">
                                          <p:val>
                                            <p:strVal val="#ppt_h"/>
                                          </p:val>
                                        </p:tav>
                                        <p:tav tm="100000">
                                          <p:val>
                                            <p:strVal val="#ppt_h"/>
                                          </p:val>
                                        </p:tav>
                                      </p:tavLst>
                                    </p:anim>
                                    <p:animEffect transition="in" filter="fade">
                                      <p:cBhvr>
                                        <p:cTn id="9" dur="2000"/>
                                        <p:tgtEl>
                                          <p:spTgt spid="21508"/>
                                        </p:tgtEl>
                                      </p:cBhvr>
                                    </p:animEffect>
                                  </p:childTnLst>
                                </p:cTn>
                              </p:par>
                            </p:childTnLst>
                          </p:cTn>
                        </p:par>
                        <p:par>
                          <p:cTn id="10" fill="hold">
                            <p:stCondLst>
                              <p:cond delay="2000"/>
                            </p:stCondLst>
                            <p:childTnLst>
                              <p:par>
                                <p:cTn id="11" presetID="26" presetClass="entr" presetSubtype="0" fill="hold" grpId="0" nodeType="afterEffect">
                                  <p:stCondLst>
                                    <p:cond delay="250"/>
                                  </p:stCondLst>
                                  <p:childTnLst>
                                    <p:set>
                                      <p:cBhvr>
                                        <p:cTn id="12" dur="1" fill="hold">
                                          <p:stCondLst>
                                            <p:cond delay="0"/>
                                          </p:stCondLst>
                                        </p:cTn>
                                        <p:tgtEl>
                                          <p:spTgt spid="21509"/>
                                        </p:tgtEl>
                                        <p:attrNameLst>
                                          <p:attrName>style.visibility</p:attrName>
                                        </p:attrNameLst>
                                      </p:cBhvr>
                                      <p:to>
                                        <p:strVal val="visible"/>
                                      </p:to>
                                    </p:set>
                                    <p:animEffect transition="in" filter="wipe(down)">
                                      <p:cBhvr>
                                        <p:cTn id="13" dur="580">
                                          <p:stCondLst>
                                            <p:cond delay="0"/>
                                          </p:stCondLst>
                                        </p:cTn>
                                        <p:tgtEl>
                                          <p:spTgt spid="21509"/>
                                        </p:tgtEl>
                                      </p:cBhvr>
                                    </p:animEffect>
                                    <p:anim calcmode="lin" valueType="num">
                                      <p:cBhvr>
                                        <p:cTn id="14" dur="1822" tmFilter="0,0; 0.14,0.36; 0.43,0.73; 0.71,0.91; 1.0,1.0">
                                          <p:stCondLst>
                                            <p:cond delay="0"/>
                                          </p:stCondLst>
                                        </p:cTn>
                                        <p:tgtEl>
                                          <p:spTgt spid="2150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150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150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150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1509"/>
                                        </p:tgtEl>
                                        <p:attrNameLst>
                                          <p:attrName>ppt_y</p:attrName>
                                        </p:attrNameLst>
                                      </p:cBhvr>
                                      <p:tavLst>
                                        <p:tav tm="0" fmla="#ppt_y-sin(pi*$)/81">
                                          <p:val>
                                            <p:fltVal val="0"/>
                                          </p:val>
                                        </p:tav>
                                        <p:tav tm="100000">
                                          <p:val>
                                            <p:fltVal val="1"/>
                                          </p:val>
                                        </p:tav>
                                      </p:tavLst>
                                    </p:anim>
                                    <p:animScale>
                                      <p:cBhvr>
                                        <p:cTn id="19" dur="26">
                                          <p:stCondLst>
                                            <p:cond delay="650"/>
                                          </p:stCondLst>
                                        </p:cTn>
                                        <p:tgtEl>
                                          <p:spTgt spid="21509"/>
                                        </p:tgtEl>
                                      </p:cBhvr>
                                      <p:to x="100000" y="60000"/>
                                    </p:animScale>
                                    <p:animScale>
                                      <p:cBhvr>
                                        <p:cTn id="20" dur="166" decel="50000">
                                          <p:stCondLst>
                                            <p:cond delay="676"/>
                                          </p:stCondLst>
                                        </p:cTn>
                                        <p:tgtEl>
                                          <p:spTgt spid="21509"/>
                                        </p:tgtEl>
                                      </p:cBhvr>
                                      <p:to x="100000" y="100000"/>
                                    </p:animScale>
                                    <p:animScale>
                                      <p:cBhvr>
                                        <p:cTn id="21" dur="26">
                                          <p:stCondLst>
                                            <p:cond delay="1312"/>
                                          </p:stCondLst>
                                        </p:cTn>
                                        <p:tgtEl>
                                          <p:spTgt spid="21509"/>
                                        </p:tgtEl>
                                      </p:cBhvr>
                                      <p:to x="100000" y="80000"/>
                                    </p:animScale>
                                    <p:animScale>
                                      <p:cBhvr>
                                        <p:cTn id="22" dur="166" decel="50000">
                                          <p:stCondLst>
                                            <p:cond delay="1338"/>
                                          </p:stCondLst>
                                        </p:cTn>
                                        <p:tgtEl>
                                          <p:spTgt spid="21509"/>
                                        </p:tgtEl>
                                      </p:cBhvr>
                                      <p:to x="100000" y="100000"/>
                                    </p:animScale>
                                    <p:animScale>
                                      <p:cBhvr>
                                        <p:cTn id="23" dur="26">
                                          <p:stCondLst>
                                            <p:cond delay="1642"/>
                                          </p:stCondLst>
                                        </p:cTn>
                                        <p:tgtEl>
                                          <p:spTgt spid="21509"/>
                                        </p:tgtEl>
                                      </p:cBhvr>
                                      <p:to x="100000" y="90000"/>
                                    </p:animScale>
                                    <p:animScale>
                                      <p:cBhvr>
                                        <p:cTn id="24" dur="166" decel="50000">
                                          <p:stCondLst>
                                            <p:cond delay="1668"/>
                                          </p:stCondLst>
                                        </p:cTn>
                                        <p:tgtEl>
                                          <p:spTgt spid="21509"/>
                                        </p:tgtEl>
                                      </p:cBhvr>
                                      <p:to x="100000" y="100000"/>
                                    </p:animScale>
                                    <p:animScale>
                                      <p:cBhvr>
                                        <p:cTn id="25" dur="26">
                                          <p:stCondLst>
                                            <p:cond delay="1808"/>
                                          </p:stCondLst>
                                        </p:cTn>
                                        <p:tgtEl>
                                          <p:spTgt spid="21509"/>
                                        </p:tgtEl>
                                      </p:cBhvr>
                                      <p:to x="100000" y="95000"/>
                                    </p:animScale>
                                    <p:animScale>
                                      <p:cBhvr>
                                        <p:cTn id="26" dur="166" decel="50000">
                                          <p:stCondLst>
                                            <p:cond delay="1834"/>
                                          </p:stCondLst>
                                        </p:cTn>
                                        <p:tgtEl>
                                          <p:spTgt spid="21509"/>
                                        </p:tgtEl>
                                      </p:cBhvr>
                                      <p:to x="100000" y="100000"/>
                                    </p:animScale>
                                  </p:childTnLst>
                                </p:cTn>
                              </p:par>
                            </p:childTnLst>
                          </p:cTn>
                        </p:par>
                        <p:par>
                          <p:cTn id="27" fill="hold">
                            <p:stCondLst>
                              <p:cond delay="4250"/>
                            </p:stCondLst>
                            <p:childTnLst>
                              <p:par>
                                <p:cTn id="28" presetID="10" presetClass="entr" presetSubtype="0" fill="hold" grpId="0" nodeType="afterEffect">
                                  <p:stCondLst>
                                    <p:cond delay="500"/>
                                  </p:stCondLst>
                                  <p:childTnLst>
                                    <p:set>
                                      <p:cBhvr>
                                        <p:cTn id="29" dur="1" fill="hold">
                                          <p:stCondLst>
                                            <p:cond delay="0"/>
                                          </p:stCondLst>
                                        </p:cTn>
                                        <p:tgtEl>
                                          <p:spTgt spid="21510"/>
                                        </p:tgtEl>
                                        <p:attrNameLst>
                                          <p:attrName>style.visibility</p:attrName>
                                        </p:attrNameLst>
                                      </p:cBhvr>
                                      <p:to>
                                        <p:strVal val="visible"/>
                                      </p:to>
                                    </p:set>
                                    <p:animEffect transition="in" filter="fade">
                                      <p:cBhvr>
                                        <p:cTn id="30" dur="1000"/>
                                        <p:tgtEl>
                                          <p:spTgt spid="21510"/>
                                        </p:tgtEl>
                                      </p:cBhvr>
                                    </p:animEffect>
                                  </p:childTnLst>
                                </p:cTn>
                              </p:par>
                            </p:childTnLst>
                          </p:cTn>
                        </p:par>
                        <p:par>
                          <p:cTn id="31" fill="hold">
                            <p:stCondLst>
                              <p:cond delay="5750"/>
                            </p:stCondLst>
                            <p:childTnLst>
                              <p:par>
                                <p:cTn id="32" presetID="10" presetClass="entr" presetSubtype="0" fill="hold" nodeType="afterEffect">
                                  <p:stCondLst>
                                    <p:cond delay="500"/>
                                  </p:stCondLst>
                                  <p:childTnLst>
                                    <p:set>
                                      <p:cBhvr>
                                        <p:cTn id="33" dur="1" fill="hold">
                                          <p:stCondLst>
                                            <p:cond delay="0"/>
                                          </p:stCondLst>
                                        </p:cTn>
                                        <p:tgtEl>
                                          <p:spTgt spid="21513"/>
                                        </p:tgtEl>
                                        <p:attrNameLst>
                                          <p:attrName>style.visibility</p:attrName>
                                        </p:attrNameLst>
                                      </p:cBhvr>
                                      <p:to>
                                        <p:strVal val="visible"/>
                                      </p:to>
                                    </p:set>
                                    <p:animEffect transition="in" filter="fade">
                                      <p:cBhvr>
                                        <p:cTn id="34" dur="750"/>
                                        <p:tgtEl>
                                          <p:spTgt spid="21513"/>
                                        </p:tgtEl>
                                      </p:cBhvr>
                                    </p:animEffect>
                                  </p:childTnLst>
                                </p:cTn>
                              </p:par>
                            </p:childTnLst>
                          </p:cTn>
                        </p:par>
                        <p:par>
                          <p:cTn id="35" fill="hold">
                            <p:stCondLst>
                              <p:cond delay="7000"/>
                            </p:stCondLst>
                            <p:childTnLst>
                              <p:par>
                                <p:cTn id="36" presetID="22" presetClass="entr" presetSubtype="4" fill="hold" grpId="0" nodeType="afterEffect">
                                  <p:stCondLst>
                                    <p:cond delay="500"/>
                                  </p:stCondLst>
                                  <p:childTnLst>
                                    <p:set>
                                      <p:cBhvr>
                                        <p:cTn id="37" dur="1" fill="hold">
                                          <p:stCondLst>
                                            <p:cond delay="0"/>
                                          </p:stCondLst>
                                        </p:cTn>
                                        <p:tgtEl>
                                          <p:spTgt spid="21511"/>
                                        </p:tgtEl>
                                        <p:attrNameLst>
                                          <p:attrName>style.visibility</p:attrName>
                                        </p:attrNameLst>
                                      </p:cBhvr>
                                      <p:to>
                                        <p:strVal val="visible"/>
                                      </p:to>
                                    </p:set>
                                    <p:animEffect transition="in" filter="wipe(down)">
                                      <p:cBhvr>
                                        <p:cTn id="38" dur="1250"/>
                                        <p:tgtEl>
                                          <p:spTgt spid="21511"/>
                                        </p:tgtEl>
                                      </p:cBhvr>
                                    </p:animEffect>
                                  </p:childTnLst>
                                </p:cTn>
                              </p:par>
                            </p:childTnLst>
                          </p:cTn>
                        </p:par>
                        <p:par>
                          <p:cTn id="39" fill="hold">
                            <p:stCondLst>
                              <p:cond delay="8750"/>
                            </p:stCondLst>
                            <p:childTnLst>
                              <p:par>
                                <p:cTn id="40" presetID="10" presetClass="entr" presetSubtype="0" fill="hold" nodeType="afterEffect">
                                  <p:stCondLst>
                                    <p:cond delay="500"/>
                                  </p:stCondLst>
                                  <p:childTnLst>
                                    <p:set>
                                      <p:cBhvr>
                                        <p:cTn id="41" dur="1" fill="hold">
                                          <p:stCondLst>
                                            <p:cond delay="0"/>
                                          </p:stCondLst>
                                        </p:cTn>
                                        <p:tgtEl>
                                          <p:spTgt spid="21515"/>
                                        </p:tgtEl>
                                        <p:attrNameLst>
                                          <p:attrName>style.visibility</p:attrName>
                                        </p:attrNameLst>
                                      </p:cBhvr>
                                      <p:to>
                                        <p:strVal val="visible"/>
                                      </p:to>
                                    </p:set>
                                    <p:animEffect transition="in" filter="fade">
                                      <p:cBhvr>
                                        <p:cTn id="42" dur="75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ProgettoPolicoroSTRETTO"/>
          <p:cNvPicPr>
            <a:picLocks noChangeAspect="1" noChangeArrowheads="1"/>
          </p:cNvPicPr>
          <p:nvPr/>
        </p:nvPicPr>
        <p:blipFill>
          <a:blip r:embed="rId2" cstate="print"/>
          <a:srcRect/>
          <a:stretch>
            <a:fillRect/>
          </a:stretch>
        </p:blipFill>
        <p:spPr bwMode="auto">
          <a:xfrm>
            <a:off x="381000" y="304800"/>
            <a:ext cx="1447800" cy="1217613"/>
          </a:xfrm>
          <a:prstGeom prst="rect">
            <a:avLst/>
          </a:prstGeom>
          <a:noFill/>
        </p:spPr>
      </p:pic>
      <p:sp>
        <p:nvSpPr>
          <p:cNvPr id="22533" name="WordArt 5"/>
          <p:cNvSpPr>
            <a:spLocks noChangeArrowheads="1" noChangeShapeType="1" noTextEdit="1"/>
          </p:cNvSpPr>
          <p:nvPr/>
        </p:nvSpPr>
        <p:spPr bwMode="auto">
          <a:xfrm rot="-1207722">
            <a:off x="6003925" y="749300"/>
            <a:ext cx="1600200" cy="746125"/>
          </a:xfrm>
          <a:prstGeom prst="rect">
            <a:avLst/>
          </a:prstGeom>
        </p:spPr>
        <p:txBody>
          <a:bodyPr wrap="none" fromWordArt="1">
            <a:prstTxWarp prst="textWave1">
              <a:avLst>
                <a:gd name="adj1" fmla="val 13005"/>
                <a:gd name="adj2" fmla="val 0"/>
              </a:avLst>
            </a:prstTxWarp>
          </a:bodyPr>
          <a:lstStyle/>
          <a:p>
            <a:pPr algn="ctr"/>
            <a:r>
              <a:rPr lang="it-IT" sz="4000" b="1" kern="10">
                <a:ln w="6350">
                  <a:solidFill>
                    <a:schemeClr val="tx1"/>
                  </a:solidFill>
                  <a:round/>
                  <a:headEnd/>
                  <a:tailEnd/>
                </a:ln>
                <a:gradFill rotWithShape="0">
                  <a:gsLst>
                    <a:gs pos="0">
                      <a:srgbClr val="CC0000"/>
                    </a:gs>
                    <a:gs pos="100000">
                      <a:srgbClr val="FCF600"/>
                    </a:gs>
                  </a:gsLst>
                  <a:lin ang="6607722" scaled="1"/>
                </a:gradFill>
                <a:effectLst>
                  <a:outerShdw dist="53882" dir="2700000" algn="ctr" rotWithShape="0">
                    <a:srgbClr val="C0C0C0">
                      <a:alpha val="80000"/>
                    </a:srgbClr>
                  </a:outerShdw>
                </a:effectLst>
                <a:latin typeface="Forte"/>
              </a:rPr>
              <a:t>WEB</a:t>
            </a:r>
          </a:p>
        </p:txBody>
      </p:sp>
      <p:sp>
        <p:nvSpPr>
          <p:cNvPr id="22534" name="Text Box 6"/>
          <p:cNvSpPr txBox="1">
            <a:spLocks noChangeArrowheads="1"/>
          </p:cNvSpPr>
          <p:nvPr/>
        </p:nvSpPr>
        <p:spPr bwMode="auto">
          <a:xfrm>
            <a:off x="3505200" y="762000"/>
            <a:ext cx="2667000" cy="579438"/>
          </a:xfrm>
          <a:prstGeom prst="rect">
            <a:avLst/>
          </a:prstGeom>
          <a:noFill/>
          <a:ln w="9525">
            <a:noFill/>
            <a:miter lim="800000"/>
            <a:headEnd/>
            <a:tailEnd/>
          </a:ln>
          <a:effectLst/>
        </p:spPr>
        <p:txBody>
          <a:bodyPr>
            <a:spAutoFit/>
          </a:bodyPr>
          <a:lstStyle/>
          <a:p>
            <a:pPr>
              <a:spcBef>
                <a:spcPct val="50000"/>
              </a:spcBef>
            </a:pPr>
            <a:r>
              <a:rPr lang="it-IT" sz="3200" b="1" dirty="0">
                <a:solidFill>
                  <a:srgbClr val="0000FF"/>
                </a:solidFill>
                <a:latin typeface="Forte" pitchFamily="66" charset="0"/>
              </a:rPr>
              <a:t>Policoro sul</a:t>
            </a:r>
          </a:p>
        </p:txBody>
      </p:sp>
      <p:sp>
        <p:nvSpPr>
          <p:cNvPr id="22535" name="Text Box 7"/>
          <p:cNvSpPr txBox="1">
            <a:spLocks noChangeArrowheads="1"/>
          </p:cNvSpPr>
          <p:nvPr/>
        </p:nvSpPr>
        <p:spPr bwMode="auto">
          <a:xfrm>
            <a:off x="609600" y="1676400"/>
            <a:ext cx="8153400" cy="1477328"/>
          </a:xfrm>
          <a:prstGeom prst="rect">
            <a:avLst/>
          </a:prstGeom>
          <a:noFill/>
          <a:ln w="9525">
            <a:noFill/>
            <a:miter lim="800000"/>
            <a:headEnd/>
            <a:tailEnd/>
          </a:ln>
          <a:effectLst/>
        </p:spPr>
        <p:txBody>
          <a:bodyPr>
            <a:spAutoFit/>
          </a:bodyPr>
          <a:lstStyle/>
          <a:p>
            <a:pPr>
              <a:spcBef>
                <a:spcPct val="50000"/>
              </a:spcBef>
            </a:pPr>
            <a:r>
              <a:rPr lang="it-IT" dirty="0">
                <a:latin typeface="Arial Rounded MT Bold" panose="020F0704030504030204" pitchFamily="34" charset="0"/>
              </a:rPr>
              <a:t>Dal 2003 è attivo un sito internet (</a:t>
            </a:r>
            <a:r>
              <a:rPr lang="it-IT" dirty="0">
                <a:latin typeface="Arial Rounded MT Bold" panose="020F0704030504030204" pitchFamily="34" charset="0"/>
                <a:hlinkClick r:id="rId3"/>
              </a:rPr>
              <a:t>www.progettopolicoro.it</a:t>
            </a:r>
            <a:r>
              <a:rPr lang="it-IT" dirty="0">
                <a:latin typeface="Arial Rounded MT Bold" panose="020F0704030504030204" pitchFamily="34" charset="0"/>
              </a:rPr>
              <a:t>), che svolge il compito di informare sul Progetto e le iniziative collegate, di offrire agli operatori pastorali materiali formativi e documentazione (area riservata), di fungere da “vetrina” per i prodotti delle aziende nate negli ultimi anni.</a:t>
            </a:r>
          </a:p>
        </p:txBody>
      </p:sp>
      <p:pic>
        <p:nvPicPr>
          <p:cNvPr id="22537" name="Picture 9" descr="Sito Policoro"/>
          <p:cNvPicPr>
            <a:picLocks noChangeAspect="1" noChangeArrowheads="1"/>
          </p:cNvPicPr>
          <p:nvPr/>
        </p:nvPicPr>
        <p:blipFill>
          <a:blip r:embed="rId4" cstate="print"/>
          <a:srcRect/>
          <a:stretch>
            <a:fillRect/>
          </a:stretch>
        </p:blipFill>
        <p:spPr bwMode="auto">
          <a:xfrm>
            <a:off x="2895600" y="3124200"/>
            <a:ext cx="3448050" cy="3543300"/>
          </a:xfrm>
          <a:prstGeom prst="rect">
            <a:avLst/>
          </a:prstGeom>
          <a:noFill/>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2000" fill="hold"/>
                                        <p:tgtEl>
                                          <p:spTgt spid="22532"/>
                                        </p:tgtEl>
                                        <p:attrNameLst>
                                          <p:attrName>ppt_w</p:attrName>
                                        </p:attrNameLst>
                                      </p:cBhvr>
                                      <p:tavLst>
                                        <p:tav tm="0">
                                          <p:val>
                                            <p:strVal val="#ppt_w*0.70"/>
                                          </p:val>
                                        </p:tav>
                                        <p:tav tm="100000">
                                          <p:val>
                                            <p:strVal val="#ppt_w"/>
                                          </p:val>
                                        </p:tav>
                                      </p:tavLst>
                                    </p:anim>
                                    <p:anim calcmode="lin" valueType="num">
                                      <p:cBhvr>
                                        <p:cTn id="8" dur="2000" fill="hold"/>
                                        <p:tgtEl>
                                          <p:spTgt spid="22532"/>
                                        </p:tgtEl>
                                        <p:attrNameLst>
                                          <p:attrName>ppt_h</p:attrName>
                                        </p:attrNameLst>
                                      </p:cBhvr>
                                      <p:tavLst>
                                        <p:tav tm="0">
                                          <p:val>
                                            <p:strVal val="#ppt_h"/>
                                          </p:val>
                                        </p:tav>
                                        <p:tav tm="100000">
                                          <p:val>
                                            <p:strVal val="#ppt_h"/>
                                          </p:val>
                                        </p:tav>
                                      </p:tavLst>
                                    </p:anim>
                                    <p:animEffect transition="in" filter="fade">
                                      <p:cBhvr>
                                        <p:cTn id="9" dur="2000"/>
                                        <p:tgtEl>
                                          <p:spTgt spid="22532"/>
                                        </p:tgtEl>
                                      </p:cBhvr>
                                    </p:animEffect>
                                  </p:childTnLst>
                                </p:cTn>
                              </p:par>
                            </p:childTnLst>
                          </p:cTn>
                        </p:par>
                        <p:par>
                          <p:cTn id="10" fill="hold">
                            <p:stCondLst>
                              <p:cond delay="2000"/>
                            </p:stCondLst>
                            <p:childTnLst>
                              <p:par>
                                <p:cTn id="11" presetID="52" presetClass="entr" presetSubtype="0" fill="hold" grpId="0" nodeType="afterEffect">
                                  <p:stCondLst>
                                    <p:cond delay="0"/>
                                  </p:stCondLst>
                                  <p:childTnLst>
                                    <p:set>
                                      <p:cBhvr>
                                        <p:cTn id="12" dur="1" fill="hold">
                                          <p:stCondLst>
                                            <p:cond delay="0"/>
                                          </p:stCondLst>
                                        </p:cTn>
                                        <p:tgtEl>
                                          <p:spTgt spid="22534"/>
                                        </p:tgtEl>
                                        <p:attrNameLst>
                                          <p:attrName>style.visibility</p:attrName>
                                        </p:attrNameLst>
                                      </p:cBhvr>
                                      <p:to>
                                        <p:strVal val="visible"/>
                                      </p:to>
                                    </p:set>
                                    <p:animScale>
                                      <p:cBhvr>
                                        <p:cTn id="13"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2534"/>
                                        </p:tgtEl>
                                        <p:attrNameLst>
                                          <p:attrName>ppt_x</p:attrName>
                                          <p:attrName>ppt_y</p:attrName>
                                        </p:attrNameLst>
                                      </p:cBhvr>
                                    </p:animMotion>
                                    <p:animEffect transition="in" filter="fade">
                                      <p:cBhvr>
                                        <p:cTn id="15" dur="1000"/>
                                        <p:tgtEl>
                                          <p:spTgt spid="22534"/>
                                        </p:tgtEl>
                                      </p:cBhvr>
                                    </p:animEffect>
                                  </p:childTnLst>
                                </p:cTn>
                              </p:par>
                            </p:childTnLst>
                          </p:cTn>
                        </p:par>
                        <p:par>
                          <p:cTn id="16" fill="hold">
                            <p:stCondLst>
                              <p:cond delay="3000"/>
                            </p:stCondLst>
                            <p:childTnLst>
                              <p:par>
                                <p:cTn id="17" presetID="30" presetClass="entr" presetSubtype="0" fill="hold" grpId="0" nodeType="afterEffect">
                                  <p:stCondLst>
                                    <p:cond delay="0"/>
                                  </p:stCondLst>
                                  <p:childTnLst>
                                    <p:set>
                                      <p:cBhvr>
                                        <p:cTn id="18" dur="1" fill="hold">
                                          <p:stCondLst>
                                            <p:cond delay="0"/>
                                          </p:stCondLst>
                                        </p:cTn>
                                        <p:tgtEl>
                                          <p:spTgt spid="22533"/>
                                        </p:tgtEl>
                                        <p:attrNameLst>
                                          <p:attrName>style.visibility</p:attrName>
                                        </p:attrNameLst>
                                      </p:cBhvr>
                                      <p:to>
                                        <p:strVal val="visible"/>
                                      </p:to>
                                    </p:set>
                                    <p:animEffect transition="in" filter="fade">
                                      <p:cBhvr>
                                        <p:cTn id="19" dur="800" decel="100000"/>
                                        <p:tgtEl>
                                          <p:spTgt spid="22533"/>
                                        </p:tgtEl>
                                      </p:cBhvr>
                                    </p:animEffect>
                                    <p:anim calcmode="lin" valueType="num">
                                      <p:cBhvr>
                                        <p:cTn id="20" dur="800" decel="100000" fill="hold"/>
                                        <p:tgtEl>
                                          <p:spTgt spid="22533"/>
                                        </p:tgtEl>
                                        <p:attrNameLst>
                                          <p:attrName>style.rotation</p:attrName>
                                        </p:attrNameLst>
                                      </p:cBhvr>
                                      <p:tavLst>
                                        <p:tav tm="0">
                                          <p:val>
                                            <p:fltVal val="-90"/>
                                          </p:val>
                                        </p:tav>
                                        <p:tav tm="100000">
                                          <p:val>
                                            <p:fltVal val="0"/>
                                          </p:val>
                                        </p:tav>
                                      </p:tavLst>
                                    </p:anim>
                                    <p:anim calcmode="lin" valueType="num">
                                      <p:cBhvr>
                                        <p:cTn id="21" dur="800" decel="100000" fill="hold"/>
                                        <p:tgtEl>
                                          <p:spTgt spid="22533"/>
                                        </p:tgtEl>
                                        <p:attrNameLst>
                                          <p:attrName>ppt_x</p:attrName>
                                        </p:attrNameLst>
                                      </p:cBhvr>
                                      <p:tavLst>
                                        <p:tav tm="0">
                                          <p:val>
                                            <p:strVal val="#ppt_x+0.4"/>
                                          </p:val>
                                        </p:tav>
                                        <p:tav tm="100000">
                                          <p:val>
                                            <p:strVal val="#ppt_x-0.05"/>
                                          </p:val>
                                        </p:tav>
                                      </p:tavLst>
                                    </p:anim>
                                    <p:anim calcmode="lin" valueType="num">
                                      <p:cBhvr>
                                        <p:cTn id="22" dur="800" decel="100000" fill="hold"/>
                                        <p:tgtEl>
                                          <p:spTgt spid="22533"/>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par>
                          <p:cTn id="25" fill="hold">
                            <p:stCondLst>
                              <p:cond delay="4000"/>
                            </p:stCondLst>
                            <p:childTnLst>
                              <p:par>
                                <p:cTn id="26" presetID="15" presetClass="entr" presetSubtype="0" fill="hold" grpId="0" nodeType="afterEffect">
                                  <p:stCondLst>
                                    <p:cond delay="1500"/>
                                  </p:stCondLst>
                                  <p:childTnLst>
                                    <p:set>
                                      <p:cBhvr>
                                        <p:cTn id="27" dur="1" fill="hold">
                                          <p:stCondLst>
                                            <p:cond delay="0"/>
                                          </p:stCondLst>
                                        </p:cTn>
                                        <p:tgtEl>
                                          <p:spTgt spid="22535"/>
                                        </p:tgtEl>
                                        <p:attrNameLst>
                                          <p:attrName>style.visibility</p:attrName>
                                        </p:attrNameLst>
                                      </p:cBhvr>
                                      <p:to>
                                        <p:strVal val="visible"/>
                                      </p:to>
                                    </p:set>
                                    <p:anim calcmode="lin" valueType="num">
                                      <p:cBhvr>
                                        <p:cTn id="28" dur="1000" fill="hold"/>
                                        <p:tgtEl>
                                          <p:spTgt spid="22535"/>
                                        </p:tgtEl>
                                        <p:attrNameLst>
                                          <p:attrName>ppt_w</p:attrName>
                                        </p:attrNameLst>
                                      </p:cBhvr>
                                      <p:tavLst>
                                        <p:tav tm="0">
                                          <p:val>
                                            <p:fltVal val="0"/>
                                          </p:val>
                                        </p:tav>
                                        <p:tav tm="100000">
                                          <p:val>
                                            <p:strVal val="#ppt_w"/>
                                          </p:val>
                                        </p:tav>
                                      </p:tavLst>
                                    </p:anim>
                                    <p:anim calcmode="lin" valueType="num">
                                      <p:cBhvr>
                                        <p:cTn id="29" dur="1000" fill="hold"/>
                                        <p:tgtEl>
                                          <p:spTgt spid="22535"/>
                                        </p:tgtEl>
                                        <p:attrNameLst>
                                          <p:attrName>ppt_h</p:attrName>
                                        </p:attrNameLst>
                                      </p:cBhvr>
                                      <p:tavLst>
                                        <p:tav tm="0">
                                          <p:val>
                                            <p:fltVal val="0"/>
                                          </p:val>
                                        </p:tav>
                                        <p:tav tm="100000">
                                          <p:val>
                                            <p:strVal val="#ppt_h"/>
                                          </p:val>
                                        </p:tav>
                                      </p:tavLst>
                                    </p:anim>
                                    <p:anim calcmode="lin" valueType="num">
                                      <p:cBhvr>
                                        <p:cTn id="30"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6500"/>
                            </p:stCondLst>
                            <p:childTnLst>
                              <p:par>
                                <p:cTn id="33" presetID="18" presetClass="entr" presetSubtype="12" fill="hold" nodeType="afterEffect">
                                  <p:stCondLst>
                                    <p:cond delay="2000"/>
                                  </p:stCondLst>
                                  <p:childTnLst>
                                    <p:set>
                                      <p:cBhvr>
                                        <p:cTn id="34" dur="1" fill="hold">
                                          <p:stCondLst>
                                            <p:cond delay="0"/>
                                          </p:stCondLst>
                                        </p:cTn>
                                        <p:tgtEl>
                                          <p:spTgt spid="22537"/>
                                        </p:tgtEl>
                                        <p:attrNameLst>
                                          <p:attrName>style.visibility</p:attrName>
                                        </p:attrNameLst>
                                      </p:cBhvr>
                                      <p:to>
                                        <p:strVal val="visible"/>
                                      </p:to>
                                    </p:set>
                                    <p:animEffect transition="in" filter="strips(downLeft)">
                                      <p:cBhvr>
                                        <p:cTn id="35" dur="10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p:bldP spid="225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rogettoPolicoroSTRETTO"/>
          <p:cNvPicPr>
            <a:picLocks noChangeAspect="1" noChangeArrowheads="1"/>
          </p:cNvPicPr>
          <p:nvPr/>
        </p:nvPicPr>
        <p:blipFill>
          <a:blip r:embed="rId2" cstate="print"/>
          <a:srcRect/>
          <a:stretch>
            <a:fillRect/>
          </a:stretch>
        </p:blipFill>
        <p:spPr bwMode="auto">
          <a:xfrm>
            <a:off x="304800" y="228600"/>
            <a:ext cx="1143000" cy="962025"/>
          </a:xfrm>
          <a:prstGeom prst="rect">
            <a:avLst/>
          </a:prstGeom>
          <a:noFill/>
        </p:spPr>
      </p:pic>
      <p:sp>
        <p:nvSpPr>
          <p:cNvPr id="23557" name="WordArt 5"/>
          <p:cNvSpPr>
            <a:spLocks noChangeArrowheads="1" noChangeShapeType="1" noTextEdit="1"/>
          </p:cNvSpPr>
          <p:nvPr/>
        </p:nvSpPr>
        <p:spPr bwMode="auto">
          <a:xfrm>
            <a:off x="2971800" y="381000"/>
            <a:ext cx="5572125" cy="746125"/>
          </a:xfrm>
          <a:prstGeom prst="rect">
            <a:avLst/>
          </a:prstGeom>
        </p:spPr>
        <p:txBody>
          <a:bodyPr wrap="none" fromWordArt="1">
            <a:prstTxWarp prst="textWave1">
              <a:avLst>
                <a:gd name="adj1" fmla="val 13005"/>
                <a:gd name="adj2" fmla="val 0"/>
              </a:avLst>
            </a:prstTxWarp>
          </a:bodyPr>
          <a:lstStyle/>
          <a:p>
            <a:pPr algn="ctr"/>
            <a:r>
              <a:rPr lang="it-IT" sz="4000" b="1" kern="10" dirty="0">
                <a:ln w="6350">
                  <a:solidFill>
                    <a:schemeClr val="tx1"/>
                  </a:solidFill>
                  <a:round/>
                  <a:headEnd/>
                  <a:tailEnd/>
                </a:ln>
                <a:gradFill rotWithShape="0">
                  <a:gsLst>
                    <a:gs pos="0">
                      <a:srgbClr val="CC0000"/>
                    </a:gs>
                    <a:gs pos="100000">
                      <a:srgbClr val="FCF600"/>
                    </a:gs>
                  </a:gsLst>
                  <a:lin ang="5400000" scaled="1"/>
                </a:gradFill>
                <a:effectLst>
                  <a:outerShdw dist="53882" dir="2700000" algn="ctr" rotWithShape="0">
                    <a:srgbClr val="C0C0C0">
                      <a:alpha val="80000"/>
                    </a:srgbClr>
                  </a:outerShdw>
                </a:effectLst>
                <a:latin typeface="Forte"/>
              </a:rPr>
              <a:t>...Di speranza in speranza!</a:t>
            </a:r>
          </a:p>
        </p:txBody>
      </p:sp>
      <p:sp>
        <p:nvSpPr>
          <p:cNvPr id="23558" name="Text Box 6"/>
          <p:cNvSpPr txBox="1">
            <a:spLocks noChangeArrowheads="1"/>
          </p:cNvSpPr>
          <p:nvPr/>
        </p:nvSpPr>
        <p:spPr bwMode="auto">
          <a:xfrm>
            <a:off x="304800" y="1464677"/>
            <a:ext cx="8011616" cy="338554"/>
          </a:xfrm>
          <a:prstGeom prst="rect">
            <a:avLst/>
          </a:prstGeom>
          <a:noFill/>
          <a:ln w="9525">
            <a:noFill/>
            <a:miter lim="800000"/>
            <a:headEnd/>
            <a:tailEnd/>
          </a:ln>
          <a:effectLst/>
        </p:spPr>
        <p:txBody>
          <a:bodyPr wrap="square">
            <a:spAutoFit/>
          </a:bodyPr>
          <a:lstStyle/>
          <a:p>
            <a:pPr>
              <a:spcBef>
                <a:spcPct val="50000"/>
              </a:spcBef>
            </a:pPr>
            <a:r>
              <a:rPr lang="it-IT" sz="1600" dirty="0">
                <a:latin typeface="Arial Rounded MT Bold" panose="020F0704030504030204" pitchFamily="34" charset="0"/>
              </a:rPr>
              <a:t>Ecco la testimonianza di Alba Annalisa, </a:t>
            </a:r>
            <a:r>
              <a:rPr lang="it-IT" sz="1600" dirty="0" smtClean="0">
                <a:latin typeface="Arial Rounded MT Bold" panose="020F0704030504030204" pitchFamily="34" charset="0"/>
              </a:rPr>
              <a:t>ex Animatrice </a:t>
            </a:r>
            <a:r>
              <a:rPr lang="it-IT" sz="1600" dirty="0">
                <a:latin typeface="Arial Rounded MT Bold" panose="020F0704030504030204" pitchFamily="34" charset="0"/>
              </a:rPr>
              <a:t>di </a:t>
            </a:r>
            <a:r>
              <a:rPr lang="it-IT" sz="1600" dirty="0" smtClean="0">
                <a:latin typeface="Arial Rounded MT Bold" panose="020F0704030504030204" pitchFamily="34" charset="0"/>
              </a:rPr>
              <a:t>Comunità:</a:t>
            </a:r>
            <a:endParaRPr lang="it-IT" sz="1600" dirty="0">
              <a:latin typeface="Arial Rounded MT Bold" panose="020F0704030504030204" pitchFamily="34" charset="0"/>
            </a:endParaRPr>
          </a:p>
        </p:txBody>
      </p:sp>
      <p:sp>
        <p:nvSpPr>
          <p:cNvPr id="23559" name="Text Box 7"/>
          <p:cNvSpPr txBox="1">
            <a:spLocks noChangeArrowheads="1"/>
          </p:cNvSpPr>
          <p:nvPr/>
        </p:nvSpPr>
        <p:spPr bwMode="auto">
          <a:xfrm>
            <a:off x="304800" y="1932662"/>
            <a:ext cx="8305800" cy="3293209"/>
          </a:xfrm>
          <a:prstGeom prst="rect">
            <a:avLst/>
          </a:prstGeom>
          <a:noFill/>
          <a:ln w="9525">
            <a:noFill/>
            <a:miter lim="800000"/>
            <a:headEnd/>
            <a:tailEnd/>
          </a:ln>
          <a:effectLst/>
        </p:spPr>
        <p:txBody>
          <a:bodyPr>
            <a:spAutoFit/>
          </a:bodyPr>
          <a:lstStyle/>
          <a:p>
            <a:r>
              <a:rPr lang="it-IT" sz="1600" dirty="0">
                <a:solidFill>
                  <a:srgbClr val="0000FF"/>
                </a:solidFill>
                <a:latin typeface="Arial Rounded MT Bold" panose="020F0704030504030204" pitchFamily="34" charset="0"/>
              </a:rPr>
              <a:t>«Grazie al Progetto Policoro ho imparato ad essere portatrice di un messaggio di speranza nel burrascoso mare della vita e ho capito che ognuno di noi, ogni giorno, deve fronteggiare problematiche a volte complesse e anche quando le croci degli altri ci sembrano più leggere sono pur sempre delle zavorre che non ci permettono di vedere lo splendore del volto di Dio che ogni momento, nei modi più disparati, ci tende la mano e ci sussurra che la vita ci sorride se la guardiamo con gli occhi della fede e della speranza.</a:t>
            </a:r>
          </a:p>
          <a:p>
            <a:r>
              <a:rPr lang="it-IT" sz="1600" dirty="0">
                <a:solidFill>
                  <a:srgbClr val="0000FF"/>
                </a:solidFill>
                <a:latin typeface="Arial Rounded MT Bold" panose="020F0704030504030204" pitchFamily="34" charset="0"/>
              </a:rPr>
              <a:t>Dobbiamo essere tutti un po’ come Abramo che “</a:t>
            </a:r>
            <a:r>
              <a:rPr lang="it-IT" sz="1600" i="1" dirty="0">
                <a:solidFill>
                  <a:srgbClr val="0000FF"/>
                </a:solidFill>
                <a:latin typeface="Arial Rounded MT Bold" panose="020F0704030504030204" pitchFamily="34" charset="0"/>
              </a:rPr>
              <a:t>sperò contro ogni speranza e Dio glielo accreditò come giustizia.”</a:t>
            </a:r>
            <a:r>
              <a:rPr lang="it-IT" sz="1600" dirty="0">
                <a:solidFill>
                  <a:srgbClr val="0000FF"/>
                </a:solidFill>
                <a:latin typeface="Arial Rounded MT Bold" panose="020F0704030504030204" pitchFamily="34" charset="0"/>
              </a:rPr>
              <a:t>  </a:t>
            </a:r>
          </a:p>
          <a:p>
            <a:r>
              <a:rPr lang="it-IT" sz="1600" dirty="0" smtClean="0">
                <a:solidFill>
                  <a:srgbClr val="0000FF"/>
                </a:solidFill>
                <a:latin typeface="Arial Rounded MT Bold" panose="020F0704030504030204" pitchFamily="34" charset="0"/>
              </a:rPr>
              <a:t>Oggi </a:t>
            </a:r>
            <a:r>
              <a:rPr lang="it-IT" sz="1600" dirty="0">
                <a:solidFill>
                  <a:srgbClr val="0000FF"/>
                </a:solidFill>
                <a:latin typeface="Arial Rounded MT Bold" panose="020F0704030504030204" pitchFamily="34" charset="0"/>
              </a:rPr>
              <a:t>posso dire con vanto che, grazie a questo Progetto,  chi mi incontra sostiene che ho una vitalità e una carica contagiosa di speranza e di questo ne sono felice e lo voglio gridare dai tetti che: “</a:t>
            </a:r>
            <a:r>
              <a:rPr lang="it-IT" sz="1600" i="1" dirty="0">
                <a:solidFill>
                  <a:srgbClr val="0000FF"/>
                </a:solidFill>
                <a:latin typeface="Arial Rounded MT Bold" panose="020F0704030504030204" pitchFamily="34" charset="0"/>
              </a:rPr>
              <a:t>non possiedo né argento né oro, ma la gioia e la speranza che ho te le dono”. </a:t>
            </a:r>
            <a:r>
              <a:rPr lang="it-IT" sz="1600" dirty="0">
                <a:solidFill>
                  <a:srgbClr val="0000FF"/>
                </a:solidFill>
                <a:latin typeface="Arial Rounded MT Bold" panose="020F0704030504030204" pitchFamily="34" charset="0"/>
              </a:rPr>
              <a:t>Grazie </a:t>
            </a:r>
            <a:r>
              <a:rPr lang="it-IT" sz="1600" dirty="0" smtClean="0">
                <a:solidFill>
                  <a:srgbClr val="0000FF"/>
                </a:solidFill>
                <a:latin typeface="Arial Rounded MT Bold" panose="020F0704030504030204" pitchFamily="34" charset="0"/>
              </a:rPr>
              <a:t>Policoro!»</a:t>
            </a:r>
            <a:endParaRPr lang="it-IT" sz="1600" dirty="0">
              <a:solidFill>
                <a:srgbClr val="0000FF"/>
              </a:solidFill>
              <a:latin typeface="Arial Rounded MT Bold" panose="020F070403050403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2938">
            <a:off x="6018301" y="5209808"/>
            <a:ext cx="1927649" cy="128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2000" fill="hold"/>
                                        <p:tgtEl>
                                          <p:spTgt spid="23556"/>
                                        </p:tgtEl>
                                        <p:attrNameLst>
                                          <p:attrName>ppt_w</p:attrName>
                                        </p:attrNameLst>
                                      </p:cBhvr>
                                      <p:tavLst>
                                        <p:tav tm="0">
                                          <p:val>
                                            <p:strVal val="#ppt_w*0.70"/>
                                          </p:val>
                                        </p:tav>
                                        <p:tav tm="100000">
                                          <p:val>
                                            <p:strVal val="#ppt_w"/>
                                          </p:val>
                                        </p:tav>
                                      </p:tavLst>
                                    </p:anim>
                                    <p:anim calcmode="lin" valueType="num">
                                      <p:cBhvr>
                                        <p:cTn id="8" dur="2000" fill="hold"/>
                                        <p:tgtEl>
                                          <p:spTgt spid="23556"/>
                                        </p:tgtEl>
                                        <p:attrNameLst>
                                          <p:attrName>ppt_h</p:attrName>
                                        </p:attrNameLst>
                                      </p:cBhvr>
                                      <p:tavLst>
                                        <p:tav tm="0">
                                          <p:val>
                                            <p:strVal val="#ppt_h"/>
                                          </p:val>
                                        </p:tav>
                                        <p:tav tm="100000">
                                          <p:val>
                                            <p:strVal val="#ppt_h"/>
                                          </p:val>
                                        </p:tav>
                                      </p:tavLst>
                                    </p:anim>
                                    <p:animEffect transition="in" filter="fade">
                                      <p:cBhvr>
                                        <p:cTn id="9" dur="2000"/>
                                        <p:tgtEl>
                                          <p:spTgt spid="23556"/>
                                        </p:tgtEl>
                                      </p:cBhvr>
                                    </p:animEffect>
                                  </p:childTnLst>
                                </p:cTn>
                              </p:par>
                            </p:childTnLst>
                          </p:cTn>
                        </p:par>
                        <p:par>
                          <p:cTn id="10" fill="hold">
                            <p:stCondLst>
                              <p:cond delay="2000"/>
                            </p:stCondLst>
                            <p:childTnLst>
                              <p:par>
                                <p:cTn id="11" presetID="10" presetClass="entr" presetSubtype="0" fill="hold" grpId="0" nodeType="afterEffect">
                                  <p:stCondLst>
                                    <p:cond delay="250"/>
                                  </p:stCondLst>
                                  <p:childTnLst>
                                    <p:set>
                                      <p:cBhvr>
                                        <p:cTn id="12" dur="1" fill="hold">
                                          <p:stCondLst>
                                            <p:cond delay="0"/>
                                          </p:stCondLst>
                                        </p:cTn>
                                        <p:tgtEl>
                                          <p:spTgt spid="23557"/>
                                        </p:tgtEl>
                                        <p:attrNameLst>
                                          <p:attrName>style.visibility</p:attrName>
                                        </p:attrNameLst>
                                      </p:cBhvr>
                                      <p:to>
                                        <p:strVal val="visible"/>
                                      </p:to>
                                    </p:set>
                                    <p:animEffect transition="in" filter="fade">
                                      <p:cBhvr>
                                        <p:cTn id="13" dur="1000"/>
                                        <p:tgtEl>
                                          <p:spTgt spid="23557"/>
                                        </p:tgtEl>
                                      </p:cBhvr>
                                    </p:animEffect>
                                  </p:childTnLst>
                                </p:cTn>
                              </p:par>
                            </p:childTnLst>
                          </p:cTn>
                        </p:par>
                        <p:par>
                          <p:cTn id="14" fill="hold">
                            <p:stCondLst>
                              <p:cond delay="3250"/>
                            </p:stCondLst>
                            <p:childTnLst>
                              <p:par>
                                <p:cTn id="15" presetID="10" presetClass="entr" presetSubtype="0" fill="hold" grpId="0" nodeType="afterEffect">
                                  <p:stCondLst>
                                    <p:cond delay="500"/>
                                  </p:stCondLst>
                                  <p:childTnLst>
                                    <p:set>
                                      <p:cBhvr>
                                        <p:cTn id="16" dur="1" fill="hold">
                                          <p:stCondLst>
                                            <p:cond delay="0"/>
                                          </p:stCondLst>
                                        </p:cTn>
                                        <p:tgtEl>
                                          <p:spTgt spid="23558"/>
                                        </p:tgtEl>
                                        <p:attrNameLst>
                                          <p:attrName>style.visibility</p:attrName>
                                        </p:attrNameLst>
                                      </p:cBhvr>
                                      <p:to>
                                        <p:strVal val="visible"/>
                                      </p:to>
                                    </p:set>
                                    <p:animEffect transition="in" filter="fade">
                                      <p:cBhvr>
                                        <p:cTn id="17" dur="750"/>
                                        <p:tgtEl>
                                          <p:spTgt spid="23558"/>
                                        </p:tgtEl>
                                      </p:cBhvr>
                                    </p:animEffect>
                                  </p:childTnLst>
                                </p:cTn>
                              </p:par>
                            </p:childTnLst>
                          </p:cTn>
                        </p:par>
                        <p:par>
                          <p:cTn id="18" fill="hold">
                            <p:stCondLst>
                              <p:cond delay="4500"/>
                            </p:stCondLst>
                            <p:childTnLst>
                              <p:par>
                                <p:cTn id="19" presetID="47" presetClass="entr" presetSubtype="0" fill="hold" grpId="0" nodeType="afterEffect">
                                  <p:stCondLst>
                                    <p:cond delay="500"/>
                                  </p:stCondLst>
                                  <p:childTnLst>
                                    <p:set>
                                      <p:cBhvr>
                                        <p:cTn id="20" dur="1" fill="hold">
                                          <p:stCondLst>
                                            <p:cond delay="0"/>
                                          </p:stCondLst>
                                        </p:cTn>
                                        <p:tgtEl>
                                          <p:spTgt spid="23559"/>
                                        </p:tgtEl>
                                        <p:attrNameLst>
                                          <p:attrName>style.visibility</p:attrName>
                                        </p:attrNameLst>
                                      </p:cBhvr>
                                      <p:to>
                                        <p:strVal val="visible"/>
                                      </p:to>
                                    </p:set>
                                    <p:animEffect transition="in" filter="fade">
                                      <p:cBhvr>
                                        <p:cTn id="21" dur="1000"/>
                                        <p:tgtEl>
                                          <p:spTgt spid="23559"/>
                                        </p:tgtEl>
                                      </p:cBhvr>
                                    </p:animEffect>
                                    <p:anim calcmode="lin" valueType="num">
                                      <p:cBhvr>
                                        <p:cTn id="22" dur="1000" fill="hold"/>
                                        <p:tgtEl>
                                          <p:spTgt spid="23559"/>
                                        </p:tgtEl>
                                        <p:attrNameLst>
                                          <p:attrName>ppt_x</p:attrName>
                                        </p:attrNameLst>
                                      </p:cBhvr>
                                      <p:tavLst>
                                        <p:tav tm="0">
                                          <p:val>
                                            <p:strVal val="#ppt_x"/>
                                          </p:val>
                                        </p:tav>
                                        <p:tav tm="100000">
                                          <p:val>
                                            <p:strVal val="#ppt_x"/>
                                          </p:val>
                                        </p:tav>
                                      </p:tavLst>
                                    </p:anim>
                                    <p:anim calcmode="lin" valueType="num">
                                      <p:cBhvr>
                                        <p:cTn id="23" dur="1000" fill="hold"/>
                                        <p:tgtEl>
                                          <p:spTgt spid="23559"/>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10" presetClass="entr" presetSubtype="0" fill="hold" nodeType="afterEffect">
                                  <p:stCondLst>
                                    <p:cond delay="500"/>
                                  </p:stCondLst>
                                  <p:childTnLst>
                                    <p:set>
                                      <p:cBhvr>
                                        <p:cTn id="26" dur="1" fill="hold">
                                          <p:stCondLst>
                                            <p:cond delay="0"/>
                                          </p:stCondLst>
                                        </p:cTn>
                                        <p:tgtEl>
                                          <p:spTgt spid="8194"/>
                                        </p:tgtEl>
                                        <p:attrNameLst>
                                          <p:attrName>style.visibility</p:attrName>
                                        </p:attrNameLst>
                                      </p:cBhvr>
                                      <p:to>
                                        <p:strVal val="visible"/>
                                      </p:to>
                                    </p:set>
                                    <p:animEffect transition="in" filter="fade">
                                      <p:cBhvr>
                                        <p:cTn id="2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rogettoPolicoroSTRETTO"/>
          <p:cNvPicPr>
            <a:picLocks noChangeAspect="1" noChangeArrowheads="1"/>
          </p:cNvPicPr>
          <p:nvPr/>
        </p:nvPicPr>
        <p:blipFill>
          <a:blip r:embed="rId2" cstate="print"/>
          <a:srcRect/>
          <a:stretch>
            <a:fillRect/>
          </a:stretch>
        </p:blipFill>
        <p:spPr bwMode="auto">
          <a:xfrm>
            <a:off x="304800" y="228600"/>
            <a:ext cx="810816" cy="682437"/>
          </a:xfrm>
          <a:prstGeom prst="rect">
            <a:avLst/>
          </a:prstGeom>
          <a:noFill/>
        </p:spPr>
      </p:pic>
      <p:sp>
        <p:nvSpPr>
          <p:cNvPr id="23557" name="WordArt 5"/>
          <p:cNvSpPr>
            <a:spLocks noChangeArrowheads="1" noChangeShapeType="1" noTextEdit="1"/>
          </p:cNvSpPr>
          <p:nvPr/>
        </p:nvSpPr>
        <p:spPr bwMode="auto">
          <a:xfrm>
            <a:off x="2555776" y="457365"/>
            <a:ext cx="5572125" cy="746125"/>
          </a:xfrm>
          <a:prstGeom prst="rect">
            <a:avLst/>
          </a:prstGeom>
        </p:spPr>
        <p:txBody>
          <a:bodyPr wrap="none" fromWordArt="1">
            <a:prstTxWarp prst="textWave1">
              <a:avLst>
                <a:gd name="adj1" fmla="val 13005"/>
                <a:gd name="adj2" fmla="val 0"/>
              </a:avLst>
            </a:prstTxWarp>
          </a:bodyPr>
          <a:lstStyle/>
          <a:p>
            <a:pPr algn="ctr"/>
            <a:r>
              <a:rPr lang="it-IT" sz="4000" b="1" kern="10" dirty="0" smtClean="0">
                <a:ln w="6350">
                  <a:solidFill>
                    <a:schemeClr val="tx1">
                      <a:lumMod val="50000"/>
                      <a:lumOff val="50000"/>
                    </a:schemeClr>
                  </a:solidFill>
                  <a:round/>
                  <a:headEnd/>
                  <a:tailEnd/>
                </a:ln>
                <a:solidFill>
                  <a:srgbClr val="008000"/>
                </a:solidFill>
                <a:effectLst>
                  <a:outerShdw dist="53882" dir="2700000" algn="ctr" rotWithShape="0">
                    <a:srgbClr val="C0C0C0">
                      <a:alpha val="80000"/>
                    </a:srgbClr>
                  </a:outerShdw>
                </a:effectLst>
                <a:latin typeface="Forte"/>
              </a:rPr>
              <a:t>Per chi vuole mettersi in gioco</a:t>
            </a:r>
            <a:endParaRPr lang="it-IT" sz="4000" b="1" kern="10" dirty="0">
              <a:ln w="6350">
                <a:solidFill>
                  <a:schemeClr val="tx1">
                    <a:lumMod val="50000"/>
                    <a:lumOff val="50000"/>
                  </a:schemeClr>
                </a:solidFill>
                <a:round/>
                <a:headEnd/>
                <a:tailEnd/>
              </a:ln>
              <a:solidFill>
                <a:srgbClr val="008000"/>
              </a:solidFill>
              <a:effectLst>
                <a:outerShdw dist="53882" dir="2700000" algn="ctr" rotWithShape="0">
                  <a:srgbClr val="C0C0C0">
                    <a:alpha val="80000"/>
                  </a:srgbClr>
                </a:outerShdw>
              </a:effectLst>
              <a:latin typeface="Forte"/>
            </a:endParaRPr>
          </a:p>
        </p:txBody>
      </p:sp>
      <p:sp>
        <p:nvSpPr>
          <p:cNvPr id="23559" name="Text Box 7"/>
          <p:cNvSpPr txBox="1">
            <a:spLocks noChangeArrowheads="1"/>
          </p:cNvSpPr>
          <p:nvPr/>
        </p:nvSpPr>
        <p:spPr bwMode="auto">
          <a:xfrm>
            <a:off x="251520" y="1412776"/>
            <a:ext cx="8305800" cy="4401205"/>
          </a:xfrm>
          <a:prstGeom prst="rect">
            <a:avLst/>
          </a:prstGeom>
          <a:noFill/>
          <a:ln w="9525">
            <a:noFill/>
            <a:miter lim="800000"/>
            <a:headEnd/>
            <a:tailEnd/>
          </a:ln>
          <a:effectLst/>
        </p:spPr>
        <p:txBody>
          <a:bodyPr>
            <a:spAutoFit/>
          </a:bodyPr>
          <a:lstStyle/>
          <a:p>
            <a:r>
              <a:rPr lang="it-IT" sz="1600" dirty="0">
                <a:solidFill>
                  <a:srgbClr val="0000FF"/>
                </a:solidFill>
                <a:latin typeface="Arial Rounded MT Bold" panose="020F0704030504030204" pitchFamily="34" charset="0"/>
              </a:rPr>
              <a:t>Incoraggio tutti voi a testimoniare la solidarietà concreta con i fratelli, specialmente quelli che hanno più bisogno di giustizia, di speranza, di tenerezza. </a:t>
            </a:r>
            <a:r>
              <a:rPr lang="it-IT" sz="1600" dirty="0" smtClean="0">
                <a:solidFill>
                  <a:srgbClr val="0000FF"/>
                </a:solidFill>
                <a:latin typeface="Arial Rounded MT Bold" panose="020F0704030504030204" pitchFamily="34" charset="0"/>
              </a:rPr>
              <a:t>Grazie </a:t>
            </a:r>
            <a:r>
              <a:rPr lang="it-IT" sz="1600" dirty="0">
                <a:solidFill>
                  <a:srgbClr val="0000FF"/>
                </a:solidFill>
                <a:latin typeface="Arial Rounded MT Bold" panose="020F0704030504030204" pitchFamily="34" charset="0"/>
              </a:rPr>
              <a:t>a Dio ci sono tanti segni di speranza nelle vostre famiglie, nelle parrocchie, nelle associazioni, nei movimenti ecclesiali. Il Signore Gesù non cessa di suscitare gesti di carità nel suo popolo in cammino! </a:t>
            </a:r>
            <a:r>
              <a:rPr lang="it-IT" sz="2400" dirty="0">
                <a:solidFill>
                  <a:srgbClr val="FF0000"/>
                </a:solidFill>
                <a:latin typeface="Arial Rounded MT Bold" panose="020F0704030504030204" pitchFamily="34" charset="0"/>
              </a:rPr>
              <a:t>Un segno concreto di speranza è il Progetto Policoro, per i giovani che vogliono mettersi in gioco e creare possibilità lavorative per sé e per gli altri. Voi, cari giovani, non lasciatevi rubare la speranza!</a:t>
            </a:r>
            <a:r>
              <a:rPr lang="it-IT" sz="2400" dirty="0">
                <a:solidFill>
                  <a:srgbClr val="0000FF"/>
                </a:solidFill>
                <a:latin typeface="Arial Rounded MT Bold" panose="020F0704030504030204" pitchFamily="34" charset="0"/>
              </a:rPr>
              <a:t> </a:t>
            </a:r>
            <a:r>
              <a:rPr lang="it-IT" sz="1600" dirty="0" smtClean="0">
                <a:solidFill>
                  <a:srgbClr val="0000FF"/>
                </a:solidFill>
                <a:latin typeface="Arial Rounded MT Bold" panose="020F0704030504030204" pitchFamily="34" charset="0"/>
              </a:rPr>
              <a:t>Adorando </a:t>
            </a:r>
            <a:r>
              <a:rPr lang="it-IT" sz="1600" dirty="0">
                <a:solidFill>
                  <a:srgbClr val="0000FF"/>
                </a:solidFill>
                <a:latin typeface="Arial Rounded MT Bold" panose="020F0704030504030204" pitchFamily="34" charset="0"/>
              </a:rPr>
              <a:t>Gesù nei vostri cuori e rimanendo uniti a Lui saprete opporvi al male, alle ingiustizie, alla violenza con la forza del bene, del vero e del bello</a:t>
            </a:r>
            <a:r>
              <a:rPr lang="it-IT" sz="1600" dirty="0" smtClean="0">
                <a:solidFill>
                  <a:srgbClr val="0000FF"/>
                </a:solidFill>
                <a:latin typeface="Arial Rounded MT Bold" panose="020F0704030504030204" pitchFamily="34" charset="0"/>
              </a:rPr>
              <a:t>.</a:t>
            </a:r>
          </a:p>
          <a:p>
            <a:endParaRPr lang="it-IT" sz="1600" dirty="0">
              <a:solidFill>
                <a:srgbClr val="0000FF"/>
              </a:solidFill>
              <a:latin typeface="Arial Rounded MT Bold" panose="020F0704030504030204" pitchFamily="34" charset="0"/>
            </a:endParaRPr>
          </a:p>
          <a:p>
            <a:r>
              <a:rPr lang="it-IT" sz="1400" i="1" dirty="0" smtClean="0">
                <a:solidFill>
                  <a:srgbClr val="008080"/>
                </a:solidFill>
                <a:latin typeface="Arial Rounded MT Bold" panose="020F0704030504030204" pitchFamily="34" charset="0"/>
              </a:rPr>
              <a:t>Omelia di Papa Francesco durante la S. Messa a Sibari (14/6/14)</a:t>
            </a:r>
          </a:p>
          <a:p>
            <a:endParaRPr lang="it-IT" sz="1600" dirty="0">
              <a:solidFill>
                <a:srgbClr val="0000FF"/>
              </a:solidFill>
              <a:latin typeface="Arial Rounded MT Bold" panose="020F0704030504030204" pitchFamily="34" charset="0"/>
            </a:endParaRPr>
          </a:p>
          <a:p>
            <a:r>
              <a:rPr lang="it-IT" sz="1600" dirty="0">
                <a:solidFill>
                  <a:srgbClr val="0000FF"/>
                </a:solidFill>
                <a:latin typeface="Arial Rounded MT Bold" panose="020F0704030504030204" pitchFamily="34" charset="0"/>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820134"/>
            <a:ext cx="2938661" cy="183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26016"/>
      </p:ext>
    </p:extLst>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2000" fill="hold"/>
                                        <p:tgtEl>
                                          <p:spTgt spid="23556"/>
                                        </p:tgtEl>
                                        <p:attrNameLst>
                                          <p:attrName>ppt_w</p:attrName>
                                        </p:attrNameLst>
                                      </p:cBhvr>
                                      <p:tavLst>
                                        <p:tav tm="0">
                                          <p:val>
                                            <p:strVal val="#ppt_w*0.70"/>
                                          </p:val>
                                        </p:tav>
                                        <p:tav tm="100000">
                                          <p:val>
                                            <p:strVal val="#ppt_w"/>
                                          </p:val>
                                        </p:tav>
                                      </p:tavLst>
                                    </p:anim>
                                    <p:anim calcmode="lin" valueType="num">
                                      <p:cBhvr>
                                        <p:cTn id="8" dur="2000" fill="hold"/>
                                        <p:tgtEl>
                                          <p:spTgt spid="23556"/>
                                        </p:tgtEl>
                                        <p:attrNameLst>
                                          <p:attrName>ppt_h</p:attrName>
                                        </p:attrNameLst>
                                      </p:cBhvr>
                                      <p:tavLst>
                                        <p:tav tm="0">
                                          <p:val>
                                            <p:strVal val="#ppt_h"/>
                                          </p:val>
                                        </p:tav>
                                        <p:tav tm="100000">
                                          <p:val>
                                            <p:strVal val="#ppt_h"/>
                                          </p:val>
                                        </p:tav>
                                      </p:tavLst>
                                    </p:anim>
                                    <p:animEffect transition="in" filter="fade">
                                      <p:cBhvr>
                                        <p:cTn id="9" dur="2000"/>
                                        <p:tgtEl>
                                          <p:spTgt spid="23556"/>
                                        </p:tgtEl>
                                      </p:cBhvr>
                                    </p:animEffect>
                                  </p:childTnLst>
                                </p:cTn>
                              </p:par>
                            </p:childTnLst>
                          </p:cTn>
                        </p:par>
                        <p:par>
                          <p:cTn id="10" fill="hold">
                            <p:stCondLst>
                              <p:cond delay="2000"/>
                            </p:stCondLst>
                            <p:childTnLst>
                              <p:par>
                                <p:cTn id="11" presetID="16" presetClass="entr" presetSubtype="37" fill="hold" grpId="0" nodeType="afterEffect">
                                  <p:stCondLst>
                                    <p:cond delay="250"/>
                                  </p:stCondLst>
                                  <p:childTnLst>
                                    <p:set>
                                      <p:cBhvr>
                                        <p:cTn id="12" dur="1" fill="hold">
                                          <p:stCondLst>
                                            <p:cond delay="0"/>
                                          </p:stCondLst>
                                        </p:cTn>
                                        <p:tgtEl>
                                          <p:spTgt spid="23557"/>
                                        </p:tgtEl>
                                        <p:attrNameLst>
                                          <p:attrName>style.visibility</p:attrName>
                                        </p:attrNameLst>
                                      </p:cBhvr>
                                      <p:to>
                                        <p:strVal val="visible"/>
                                      </p:to>
                                    </p:set>
                                    <p:animEffect transition="in" filter="barn(outVertical)">
                                      <p:cBhvr>
                                        <p:cTn id="13" dur="1250"/>
                                        <p:tgtEl>
                                          <p:spTgt spid="23557"/>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23559"/>
                                        </p:tgtEl>
                                        <p:attrNameLst>
                                          <p:attrName>style.visibility</p:attrName>
                                        </p:attrNameLst>
                                      </p:cBhvr>
                                      <p:to>
                                        <p:strVal val="visible"/>
                                      </p:to>
                                    </p:set>
                                    <p:animEffect transition="in" filter="fade">
                                      <p:cBhvr>
                                        <p:cTn id="17" dur="1000"/>
                                        <p:tgtEl>
                                          <p:spTgt spid="23559"/>
                                        </p:tgtEl>
                                      </p:cBhvr>
                                    </p:animEffect>
                                  </p:childTnLst>
                                </p:cTn>
                              </p:par>
                            </p:childTnLst>
                          </p:cTn>
                        </p:par>
                        <p:par>
                          <p:cTn id="18" fill="hold">
                            <p:stCondLst>
                              <p:cond delay="5000"/>
                            </p:stCondLst>
                            <p:childTnLst>
                              <p:par>
                                <p:cTn id="19" presetID="45" presetClass="entr" presetSubtype="0" fill="hold" nodeType="afterEffect">
                                  <p:stCondLst>
                                    <p:cond delay="50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anim calcmode="lin" valueType="num">
                                      <p:cBhvr>
                                        <p:cTn id="22" dur="2000" fill="hold"/>
                                        <p:tgtEl>
                                          <p:spTgt spid="1026"/>
                                        </p:tgtEl>
                                        <p:attrNameLst>
                                          <p:attrName>ppt_w</p:attrName>
                                        </p:attrNameLst>
                                      </p:cBhvr>
                                      <p:tavLst>
                                        <p:tav tm="0" fmla="#ppt_w*sin(2.5*pi*$)">
                                          <p:val>
                                            <p:fltVal val="0"/>
                                          </p:val>
                                        </p:tav>
                                        <p:tav tm="100000">
                                          <p:val>
                                            <p:fltVal val="1"/>
                                          </p:val>
                                        </p:tav>
                                      </p:tavLst>
                                    </p:anim>
                                    <p:anim calcmode="lin" valueType="num">
                                      <p:cBhvr>
                                        <p:cTn id="2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Flora\POLICORO\Formazione\Corsi di Formazione AdC\2013\26 nov. 1 dic. 2013 ASSISI\Bagnas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ProgettoPolicoroSTRETTO"/>
          <p:cNvPicPr>
            <a:picLocks noChangeAspect="1" noChangeArrowheads="1"/>
          </p:cNvPicPr>
          <p:nvPr/>
        </p:nvPicPr>
        <p:blipFill>
          <a:blip r:embed="rId3" cstate="print"/>
          <a:srcRect/>
          <a:stretch>
            <a:fillRect/>
          </a:stretch>
        </p:blipFill>
        <p:spPr bwMode="auto">
          <a:xfrm>
            <a:off x="6948264" y="4953542"/>
            <a:ext cx="2057400" cy="1730375"/>
          </a:xfrm>
          <a:prstGeom prst="rect">
            <a:avLst/>
          </a:prstGeom>
          <a:noFill/>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500" fill="hold"/>
                                        <p:tgtEl>
                                          <p:spTgt spid="9218"/>
                                        </p:tgtEl>
                                        <p:attrNameLst>
                                          <p:attrName>ppt_w</p:attrName>
                                        </p:attrNameLst>
                                      </p:cBhvr>
                                      <p:tavLst>
                                        <p:tav tm="0">
                                          <p:val>
                                            <p:fltVal val="0"/>
                                          </p:val>
                                        </p:tav>
                                        <p:tav tm="100000">
                                          <p:val>
                                            <p:strVal val="#ppt_w"/>
                                          </p:val>
                                        </p:tav>
                                      </p:tavLst>
                                    </p:anim>
                                    <p:anim calcmode="lin" valueType="num">
                                      <p:cBhvr>
                                        <p:cTn id="8" dur="1500" fill="hold"/>
                                        <p:tgtEl>
                                          <p:spTgt spid="9218"/>
                                        </p:tgtEl>
                                        <p:attrNameLst>
                                          <p:attrName>ppt_h</p:attrName>
                                        </p:attrNameLst>
                                      </p:cBhvr>
                                      <p:tavLst>
                                        <p:tav tm="0">
                                          <p:val>
                                            <p:fltVal val="0"/>
                                          </p:val>
                                        </p:tav>
                                        <p:tav tm="100000">
                                          <p:val>
                                            <p:strVal val="#ppt_h"/>
                                          </p:val>
                                        </p:tav>
                                      </p:tavLst>
                                    </p:anim>
                                    <p:anim calcmode="lin" valueType="num">
                                      <p:cBhvr>
                                        <p:cTn id="9" dur="1500" fill="hold"/>
                                        <p:tgtEl>
                                          <p:spTgt spid="9218"/>
                                        </p:tgtEl>
                                        <p:attrNameLst>
                                          <p:attrName>style.rotation</p:attrName>
                                        </p:attrNameLst>
                                      </p:cBhvr>
                                      <p:tavLst>
                                        <p:tav tm="0">
                                          <p:val>
                                            <p:fltVal val="90"/>
                                          </p:val>
                                        </p:tav>
                                        <p:tav tm="100000">
                                          <p:val>
                                            <p:fltVal val="0"/>
                                          </p:val>
                                        </p:tav>
                                      </p:tavLst>
                                    </p:anim>
                                    <p:animEffect transition="in" filter="fade">
                                      <p:cBhvr>
                                        <p:cTn id="10" dur="1500"/>
                                        <p:tgtEl>
                                          <p:spTgt spid="9218"/>
                                        </p:tgtEl>
                                      </p:cBhvr>
                                    </p:animEffect>
                                  </p:childTnLst>
                                </p:cTn>
                              </p:par>
                            </p:childTnLst>
                          </p:cTn>
                        </p:par>
                        <p:par>
                          <p:cTn id="11" fill="hold">
                            <p:stCondLst>
                              <p:cond delay="1500"/>
                            </p:stCondLst>
                            <p:childTnLst>
                              <p:par>
                                <p:cTn id="12" presetID="26" presetClass="entr" presetSubtype="0" fill="hold" nodeType="afterEffect">
                                  <p:stCondLst>
                                    <p:cond delay="500"/>
                                  </p:stCondLst>
                                  <p:childTnLst>
                                    <p:set>
                                      <p:cBhvr>
                                        <p:cTn id="13" dur="1" fill="hold">
                                          <p:stCondLst>
                                            <p:cond delay="0"/>
                                          </p:stCondLst>
                                        </p:cTn>
                                        <p:tgtEl>
                                          <p:spTgt spid="25607"/>
                                        </p:tgtEl>
                                        <p:attrNameLst>
                                          <p:attrName>style.visibility</p:attrName>
                                        </p:attrNameLst>
                                      </p:cBhvr>
                                      <p:to>
                                        <p:strVal val="visible"/>
                                      </p:to>
                                    </p:set>
                                    <p:animEffect transition="in" filter="wipe(down)">
                                      <p:cBhvr>
                                        <p:cTn id="14" dur="580">
                                          <p:stCondLst>
                                            <p:cond delay="0"/>
                                          </p:stCondLst>
                                        </p:cTn>
                                        <p:tgtEl>
                                          <p:spTgt spid="25607"/>
                                        </p:tgtEl>
                                      </p:cBhvr>
                                    </p:animEffect>
                                    <p:anim calcmode="lin" valueType="num">
                                      <p:cBhvr>
                                        <p:cTn id="15" dur="1822" tmFilter="0,0; 0.14,0.36; 0.43,0.73; 0.71,0.91; 1.0,1.0">
                                          <p:stCondLst>
                                            <p:cond delay="0"/>
                                          </p:stCondLst>
                                        </p:cTn>
                                        <p:tgtEl>
                                          <p:spTgt spid="2560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560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560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560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5607"/>
                                        </p:tgtEl>
                                        <p:attrNameLst>
                                          <p:attrName>ppt_y</p:attrName>
                                        </p:attrNameLst>
                                      </p:cBhvr>
                                      <p:tavLst>
                                        <p:tav tm="0" fmla="#ppt_y-sin(pi*$)/81">
                                          <p:val>
                                            <p:fltVal val="0"/>
                                          </p:val>
                                        </p:tav>
                                        <p:tav tm="100000">
                                          <p:val>
                                            <p:fltVal val="1"/>
                                          </p:val>
                                        </p:tav>
                                      </p:tavLst>
                                    </p:anim>
                                    <p:animScale>
                                      <p:cBhvr>
                                        <p:cTn id="20" dur="26">
                                          <p:stCondLst>
                                            <p:cond delay="650"/>
                                          </p:stCondLst>
                                        </p:cTn>
                                        <p:tgtEl>
                                          <p:spTgt spid="25607"/>
                                        </p:tgtEl>
                                      </p:cBhvr>
                                      <p:to x="100000" y="60000"/>
                                    </p:animScale>
                                    <p:animScale>
                                      <p:cBhvr>
                                        <p:cTn id="21" dur="166" decel="50000">
                                          <p:stCondLst>
                                            <p:cond delay="676"/>
                                          </p:stCondLst>
                                        </p:cTn>
                                        <p:tgtEl>
                                          <p:spTgt spid="25607"/>
                                        </p:tgtEl>
                                      </p:cBhvr>
                                      <p:to x="100000" y="100000"/>
                                    </p:animScale>
                                    <p:animScale>
                                      <p:cBhvr>
                                        <p:cTn id="22" dur="26">
                                          <p:stCondLst>
                                            <p:cond delay="1312"/>
                                          </p:stCondLst>
                                        </p:cTn>
                                        <p:tgtEl>
                                          <p:spTgt spid="25607"/>
                                        </p:tgtEl>
                                      </p:cBhvr>
                                      <p:to x="100000" y="80000"/>
                                    </p:animScale>
                                    <p:animScale>
                                      <p:cBhvr>
                                        <p:cTn id="23" dur="166" decel="50000">
                                          <p:stCondLst>
                                            <p:cond delay="1338"/>
                                          </p:stCondLst>
                                        </p:cTn>
                                        <p:tgtEl>
                                          <p:spTgt spid="25607"/>
                                        </p:tgtEl>
                                      </p:cBhvr>
                                      <p:to x="100000" y="100000"/>
                                    </p:animScale>
                                    <p:animScale>
                                      <p:cBhvr>
                                        <p:cTn id="24" dur="26">
                                          <p:stCondLst>
                                            <p:cond delay="1642"/>
                                          </p:stCondLst>
                                        </p:cTn>
                                        <p:tgtEl>
                                          <p:spTgt spid="25607"/>
                                        </p:tgtEl>
                                      </p:cBhvr>
                                      <p:to x="100000" y="90000"/>
                                    </p:animScale>
                                    <p:animScale>
                                      <p:cBhvr>
                                        <p:cTn id="25" dur="166" decel="50000">
                                          <p:stCondLst>
                                            <p:cond delay="1668"/>
                                          </p:stCondLst>
                                        </p:cTn>
                                        <p:tgtEl>
                                          <p:spTgt spid="25607"/>
                                        </p:tgtEl>
                                      </p:cBhvr>
                                      <p:to x="100000" y="100000"/>
                                    </p:animScale>
                                    <p:animScale>
                                      <p:cBhvr>
                                        <p:cTn id="26" dur="26">
                                          <p:stCondLst>
                                            <p:cond delay="1808"/>
                                          </p:stCondLst>
                                        </p:cTn>
                                        <p:tgtEl>
                                          <p:spTgt spid="25607"/>
                                        </p:tgtEl>
                                      </p:cBhvr>
                                      <p:to x="100000" y="95000"/>
                                    </p:animScale>
                                    <p:animScale>
                                      <p:cBhvr>
                                        <p:cTn id="27" dur="166" decel="50000">
                                          <p:stCondLst>
                                            <p:cond delay="1834"/>
                                          </p:stCondLst>
                                        </p:cTn>
                                        <p:tgtEl>
                                          <p:spTgt spid="256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ogettoPolicoroSTRETTO"/>
          <p:cNvPicPr>
            <a:picLocks noChangeAspect="1" noChangeArrowheads="1"/>
          </p:cNvPicPr>
          <p:nvPr/>
        </p:nvPicPr>
        <p:blipFill>
          <a:blip r:embed="rId2" cstate="print"/>
          <a:srcRect/>
          <a:stretch>
            <a:fillRect/>
          </a:stretch>
        </p:blipFill>
        <p:spPr bwMode="auto">
          <a:xfrm>
            <a:off x="381000" y="304800"/>
            <a:ext cx="1828800" cy="1538288"/>
          </a:xfrm>
          <a:prstGeom prst="rect">
            <a:avLst/>
          </a:prstGeom>
          <a:noFill/>
        </p:spPr>
      </p:pic>
      <p:sp>
        <p:nvSpPr>
          <p:cNvPr id="5125" name="Text Box 5"/>
          <p:cNvSpPr txBox="1">
            <a:spLocks noChangeArrowheads="1"/>
          </p:cNvSpPr>
          <p:nvPr/>
        </p:nvSpPr>
        <p:spPr bwMode="auto">
          <a:xfrm>
            <a:off x="2771800" y="620688"/>
            <a:ext cx="3200400" cy="2185214"/>
          </a:xfrm>
          <a:prstGeom prst="rect">
            <a:avLst/>
          </a:prstGeom>
          <a:noFill/>
          <a:ln w="9525">
            <a:noFill/>
            <a:miter lim="800000"/>
            <a:headEnd/>
            <a:tailEnd/>
          </a:ln>
          <a:effectLst/>
        </p:spPr>
        <p:txBody>
          <a:bodyPr>
            <a:spAutoFit/>
          </a:bodyPr>
          <a:lstStyle/>
          <a:p>
            <a:pPr>
              <a:spcBef>
                <a:spcPct val="50000"/>
              </a:spcBef>
            </a:pPr>
            <a:r>
              <a:rPr lang="it-IT" sz="3600" b="1" dirty="0">
                <a:solidFill>
                  <a:srgbClr val="CC0000"/>
                </a:solidFill>
                <a:latin typeface="Arial Rounded MT Bold" pitchFamily="34" charset="0"/>
              </a:rPr>
              <a:t>PROGETTO</a:t>
            </a:r>
            <a:r>
              <a:rPr lang="it-IT" sz="3600" dirty="0">
                <a:latin typeface="Arial Rounded MT Bold" pitchFamily="34" charset="0"/>
              </a:rPr>
              <a:t> </a:t>
            </a:r>
            <a:r>
              <a:rPr lang="it-IT" sz="2000" dirty="0">
                <a:solidFill>
                  <a:srgbClr val="0033CC"/>
                </a:solidFill>
                <a:latin typeface="Arial Rounded MT Bold" panose="020F0704030504030204" pitchFamily="34" charset="0"/>
              </a:rPr>
              <a:t>organico della Chiesa italiana che tenta una risposta concreta sul problema della disoccupazione al Sud. </a:t>
            </a:r>
          </a:p>
        </p:txBody>
      </p:sp>
      <p:sp>
        <p:nvSpPr>
          <p:cNvPr id="5126" name="Text Box 6"/>
          <p:cNvSpPr txBox="1">
            <a:spLocks noChangeArrowheads="1"/>
          </p:cNvSpPr>
          <p:nvPr/>
        </p:nvSpPr>
        <p:spPr bwMode="auto">
          <a:xfrm>
            <a:off x="5410200" y="3048000"/>
            <a:ext cx="3048000" cy="2492990"/>
          </a:xfrm>
          <a:prstGeom prst="rect">
            <a:avLst/>
          </a:prstGeom>
          <a:noFill/>
          <a:ln w="9525">
            <a:noFill/>
            <a:miter lim="800000"/>
            <a:headEnd/>
            <a:tailEnd/>
          </a:ln>
          <a:effectLst/>
        </p:spPr>
        <p:txBody>
          <a:bodyPr>
            <a:spAutoFit/>
          </a:bodyPr>
          <a:lstStyle/>
          <a:p>
            <a:r>
              <a:rPr lang="it-IT" sz="3600" b="1" dirty="0" smtClean="0">
                <a:solidFill>
                  <a:srgbClr val="CC0000"/>
                </a:solidFill>
                <a:latin typeface="Arial Rounded MT Bold" pitchFamily="34" charset="0"/>
              </a:rPr>
              <a:t>POLICORO, </a:t>
            </a:r>
          </a:p>
          <a:p>
            <a:r>
              <a:rPr lang="it-IT" sz="2000" dirty="0" smtClean="0">
                <a:solidFill>
                  <a:srgbClr val="0000FF"/>
                </a:solidFill>
                <a:latin typeface="Arial Rounded MT Bold" pitchFamily="34" charset="0"/>
              </a:rPr>
              <a:t>in provincia di Matera, è il luogo del primo incontro nel dicembre del 1995, subito dopo il 3° Convegno Ecclesiale di Palermo. </a:t>
            </a:r>
            <a:endParaRPr lang="it-IT" sz="2000" dirty="0">
              <a:solidFill>
                <a:srgbClr val="0000FF"/>
              </a:solidFill>
              <a:latin typeface="Arial Rounded MT Bold" pitchFamily="34" charset="0"/>
            </a:endParaRPr>
          </a:p>
        </p:txBody>
      </p:sp>
      <p:pic>
        <p:nvPicPr>
          <p:cNvPr id="5127" name="Picture 7" descr="IMG_6758"/>
          <p:cNvPicPr>
            <a:picLocks noChangeAspect="1" noChangeArrowheads="1"/>
          </p:cNvPicPr>
          <p:nvPr/>
        </p:nvPicPr>
        <p:blipFill>
          <a:blip r:embed="rId3" cstate="print"/>
          <a:srcRect/>
          <a:stretch>
            <a:fillRect/>
          </a:stretch>
        </p:blipFill>
        <p:spPr bwMode="auto">
          <a:xfrm rot="-368311">
            <a:off x="833363" y="3270974"/>
            <a:ext cx="3876874" cy="2907656"/>
          </a:xfrm>
          <a:prstGeom prst="rect">
            <a:avLst/>
          </a:prstGeom>
          <a:noFill/>
        </p:spPr>
      </p:pic>
    </p:spTree>
    <p:extLst>
      <p:ext uri="{BB962C8B-B14F-4D97-AF65-F5344CB8AC3E}">
        <p14:creationId xmlns:p14="http://schemas.microsoft.com/office/powerpoint/2010/main" val="1583824603"/>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strVal val="#ppt_w*0.70"/>
                                          </p:val>
                                        </p:tav>
                                        <p:tav tm="100000">
                                          <p:val>
                                            <p:strVal val="#ppt_w"/>
                                          </p:val>
                                        </p:tav>
                                      </p:tavLst>
                                    </p:anim>
                                    <p:anim calcmode="lin" valueType="num">
                                      <p:cBhvr>
                                        <p:cTn id="8" dur="1000" fill="hold"/>
                                        <p:tgtEl>
                                          <p:spTgt spid="5124"/>
                                        </p:tgtEl>
                                        <p:attrNameLst>
                                          <p:attrName>ppt_h</p:attrName>
                                        </p:attrNameLst>
                                      </p:cBhvr>
                                      <p:tavLst>
                                        <p:tav tm="0">
                                          <p:val>
                                            <p:strVal val="#ppt_h"/>
                                          </p:val>
                                        </p:tav>
                                        <p:tav tm="100000">
                                          <p:val>
                                            <p:strVal val="#ppt_h"/>
                                          </p:val>
                                        </p:tav>
                                      </p:tavLst>
                                    </p:anim>
                                    <p:animEffect transition="in" filter="fade">
                                      <p:cBhvr>
                                        <p:cTn id="9" dur="1000"/>
                                        <p:tgtEl>
                                          <p:spTgt spid="5124"/>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checkerboard(across)">
                                      <p:cBhvr>
                                        <p:cTn id="13" dur="1000"/>
                                        <p:tgtEl>
                                          <p:spTgt spid="5125"/>
                                        </p:tgtEl>
                                      </p:cBhvr>
                                    </p:animEffect>
                                  </p:childTnLst>
                                </p:cTn>
                              </p:par>
                            </p:childTnLst>
                          </p:cTn>
                        </p:par>
                        <p:par>
                          <p:cTn id="14" fill="hold">
                            <p:stCondLst>
                              <p:cond delay="2000"/>
                            </p:stCondLst>
                            <p:childTnLst>
                              <p:par>
                                <p:cTn id="15" presetID="5" presetClass="entr" presetSubtype="10" fill="hold" grpId="0" nodeType="afterEffect">
                                  <p:stCondLst>
                                    <p:cond delay="3000"/>
                                  </p:stCondLst>
                                  <p:childTnLst>
                                    <p:set>
                                      <p:cBhvr>
                                        <p:cTn id="16" dur="1" fill="hold">
                                          <p:stCondLst>
                                            <p:cond delay="0"/>
                                          </p:stCondLst>
                                        </p:cTn>
                                        <p:tgtEl>
                                          <p:spTgt spid="5126"/>
                                        </p:tgtEl>
                                        <p:attrNameLst>
                                          <p:attrName>style.visibility</p:attrName>
                                        </p:attrNameLst>
                                      </p:cBhvr>
                                      <p:to>
                                        <p:strVal val="visible"/>
                                      </p:to>
                                    </p:set>
                                    <p:animEffect transition="in" filter="checkerboard(across)">
                                      <p:cBhvr>
                                        <p:cTn id="17" dur="1000"/>
                                        <p:tgtEl>
                                          <p:spTgt spid="5126"/>
                                        </p:tgtEl>
                                      </p:cBhvr>
                                    </p:animEffect>
                                  </p:childTnLst>
                                </p:cTn>
                              </p:par>
                            </p:childTnLst>
                          </p:cTn>
                        </p:par>
                        <p:par>
                          <p:cTn id="18" fill="hold">
                            <p:stCondLst>
                              <p:cond delay="6000"/>
                            </p:stCondLst>
                            <p:childTnLst>
                              <p:par>
                                <p:cTn id="19" presetID="20" presetClass="entr" presetSubtype="0" fill="hold" nodeType="afterEffect">
                                  <p:stCondLst>
                                    <p:cond delay="2000"/>
                                  </p:stCondLst>
                                  <p:childTnLst>
                                    <p:set>
                                      <p:cBhvr>
                                        <p:cTn id="20" dur="1" fill="hold">
                                          <p:stCondLst>
                                            <p:cond delay="0"/>
                                          </p:stCondLst>
                                        </p:cTn>
                                        <p:tgtEl>
                                          <p:spTgt spid="5127"/>
                                        </p:tgtEl>
                                        <p:attrNameLst>
                                          <p:attrName>style.visibility</p:attrName>
                                        </p:attrNameLst>
                                      </p:cBhvr>
                                      <p:to>
                                        <p:strVal val="visible"/>
                                      </p:to>
                                    </p:set>
                                    <p:animEffect transition="in" filter="wedge">
                                      <p:cBhvr>
                                        <p:cTn id="2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WordArt 5"/>
          <p:cNvSpPr>
            <a:spLocks noChangeArrowheads="1" noChangeShapeType="1" noTextEdit="1"/>
          </p:cNvSpPr>
          <p:nvPr/>
        </p:nvSpPr>
        <p:spPr bwMode="auto">
          <a:xfrm rot="502775">
            <a:off x="5181600" y="533400"/>
            <a:ext cx="3219450" cy="1600200"/>
          </a:xfrm>
          <a:prstGeom prst="rect">
            <a:avLst/>
          </a:prstGeom>
        </p:spPr>
        <p:txBody>
          <a:bodyPr wrap="none" fromWordArt="1">
            <a:prstTxWarp prst="textWave1">
              <a:avLst>
                <a:gd name="adj1" fmla="val 13005"/>
                <a:gd name="adj2" fmla="val 0"/>
              </a:avLst>
            </a:prstTxWarp>
          </a:bodyPr>
          <a:lstStyle/>
          <a:p>
            <a:pPr algn="ctr"/>
            <a:r>
              <a:rPr lang="it-IT" sz="3600" b="1" kern="10" dirty="0">
                <a:ln w="3175">
                  <a:solidFill>
                    <a:srgbClr val="800000"/>
                  </a:solidFill>
                  <a:round/>
                  <a:headEnd/>
                  <a:tailEnd/>
                </a:ln>
                <a:gradFill rotWithShape="0">
                  <a:gsLst>
                    <a:gs pos="0">
                      <a:srgbClr val="FCF600"/>
                    </a:gs>
                    <a:gs pos="50000">
                      <a:srgbClr val="CC0000"/>
                    </a:gs>
                    <a:gs pos="100000">
                      <a:srgbClr val="FCF600"/>
                    </a:gs>
                  </a:gsLst>
                  <a:lin ang="4897225" scaled="1"/>
                </a:gradFill>
                <a:effectLst>
                  <a:outerShdw dist="53882" dir="2700000" algn="ctr" rotWithShape="0">
                    <a:srgbClr val="C0C0C0">
                      <a:alpha val="80000"/>
                    </a:srgbClr>
                  </a:outerShdw>
                </a:effectLst>
                <a:latin typeface="Forte"/>
              </a:rPr>
              <a:t>Dentro la storia </a:t>
            </a:r>
          </a:p>
          <a:p>
            <a:pPr algn="ctr"/>
            <a:r>
              <a:rPr lang="it-IT" sz="3600" b="1" kern="10" dirty="0">
                <a:ln w="3175">
                  <a:solidFill>
                    <a:srgbClr val="800000"/>
                  </a:solidFill>
                  <a:round/>
                  <a:headEnd/>
                  <a:tailEnd/>
                </a:ln>
                <a:gradFill rotWithShape="0">
                  <a:gsLst>
                    <a:gs pos="0">
                      <a:srgbClr val="FCF600"/>
                    </a:gs>
                    <a:gs pos="50000">
                      <a:srgbClr val="CC0000"/>
                    </a:gs>
                    <a:gs pos="100000">
                      <a:srgbClr val="FCF600"/>
                    </a:gs>
                  </a:gsLst>
                  <a:lin ang="4897225" scaled="1"/>
                </a:gradFill>
                <a:effectLst>
                  <a:outerShdw dist="53882" dir="2700000" algn="ctr" rotWithShape="0">
                    <a:srgbClr val="C0C0C0">
                      <a:alpha val="80000"/>
                    </a:srgbClr>
                  </a:outerShdw>
                </a:effectLst>
                <a:latin typeface="Forte"/>
              </a:rPr>
              <a:t>con amore!</a:t>
            </a:r>
          </a:p>
        </p:txBody>
      </p:sp>
      <p:pic>
        <p:nvPicPr>
          <p:cNvPr id="6150" name="Picture 6" descr="ProgettoPolicoroSTRETTO"/>
          <p:cNvPicPr>
            <a:picLocks noChangeAspect="1" noChangeArrowheads="1"/>
          </p:cNvPicPr>
          <p:nvPr/>
        </p:nvPicPr>
        <p:blipFill>
          <a:blip r:embed="rId2" cstate="print"/>
          <a:srcRect/>
          <a:stretch>
            <a:fillRect/>
          </a:stretch>
        </p:blipFill>
        <p:spPr bwMode="auto">
          <a:xfrm>
            <a:off x="381001" y="304800"/>
            <a:ext cx="1488436" cy="1251992"/>
          </a:xfrm>
          <a:prstGeom prst="rect">
            <a:avLst/>
          </a:prstGeom>
          <a:noFill/>
        </p:spPr>
      </p:pic>
      <p:sp>
        <p:nvSpPr>
          <p:cNvPr id="6151" name="Text Box 7"/>
          <p:cNvSpPr txBox="1">
            <a:spLocks noChangeArrowheads="1"/>
          </p:cNvSpPr>
          <p:nvPr/>
        </p:nvSpPr>
        <p:spPr bwMode="auto">
          <a:xfrm>
            <a:off x="990600" y="1645623"/>
            <a:ext cx="4114800" cy="1046440"/>
          </a:xfrm>
          <a:prstGeom prst="rect">
            <a:avLst/>
          </a:prstGeom>
          <a:noFill/>
          <a:ln w="9525">
            <a:noFill/>
            <a:miter lim="800000"/>
            <a:headEnd/>
            <a:tailEnd/>
          </a:ln>
          <a:effectLst/>
        </p:spPr>
        <p:txBody>
          <a:bodyPr>
            <a:spAutoFit/>
          </a:bodyPr>
          <a:lstStyle/>
          <a:p>
            <a:pPr algn="ctr"/>
            <a:r>
              <a:rPr lang="it-IT" dirty="0">
                <a:solidFill>
                  <a:srgbClr val="0000FF"/>
                </a:solidFill>
                <a:latin typeface="Arial Rounded MT Bold" pitchFamily="34" charset="0"/>
              </a:rPr>
              <a:t>Il Progetto Policoro è il sogno di </a:t>
            </a:r>
          </a:p>
          <a:p>
            <a:pPr algn="ctr"/>
            <a:r>
              <a:rPr lang="it-IT" sz="2400" dirty="0">
                <a:solidFill>
                  <a:srgbClr val="C00000"/>
                </a:solidFill>
                <a:latin typeface="Arial Rounded MT Bold" pitchFamily="34" charset="0"/>
              </a:rPr>
              <a:t>don Mario </a:t>
            </a:r>
            <a:r>
              <a:rPr lang="it-IT" sz="2400" dirty="0" err="1">
                <a:solidFill>
                  <a:srgbClr val="C00000"/>
                </a:solidFill>
                <a:latin typeface="Arial Rounded MT Bold" pitchFamily="34" charset="0"/>
              </a:rPr>
              <a:t>Operti</a:t>
            </a:r>
            <a:r>
              <a:rPr lang="it-IT" sz="2400" dirty="0">
                <a:solidFill>
                  <a:srgbClr val="C00000"/>
                </a:solidFill>
                <a:latin typeface="Arial Rounded MT Bold" pitchFamily="34" charset="0"/>
              </a:rPr>
              <a:t> </a:t>
            </a:r>
          </a:p>
          <a:p>
            <a:pPr algn="ctr"/>
            <a:r>
              <a:rPr lang="it-IT" dirty="0">
                <a:solidFill>
                  <a:srgbClr val="0000FF"/>
                </a:solidFill>
                <a:latin typeface="Arial Rounded MT Bold" pitchFamily="34" charset="0"/>
              </a:rPr>
              <a:t>per i giovani disoccupati del Sud. </a:t>
            </a:r>
          </a:p>
        </p:txBody>
      </p:sp>
      <p:pic>
        <p:nvPicPr>
          <p:cNvPr id="6152" name="Picture 8" descr="Operti1 2001"/>
          <p:cNvPicPr>
            <a:picLocks noChangeAspect="1" noChangeArrowheads="1"/>
          </p:cNvPicPr>
          <p:nvPr/>
        </p:nvPicPr>
        <p:blipFill>
          <a:blip r:embed="rId3" cstate="print"/>
          <a:srcRect/>
          <a:stretch>
            <a:fillRect/>
          </a:stretch>
        </p:blipFill>
        <p:spPr bwMode="auto">
          <a:xfrm>
            <a:off x="1371600" y="3124200"/>
            <a:ext cx="2819400" cy="2178050"/>
          </a:xfrm>
          <a:prstGeom prst="rect">
            <a:avLst/>
          </a:prstGeom>
          <a:noFill/>
        </p:spPr>
      </p:pic>
      <p:sp>
        <p:nvSpPr>
          <p:cNvPr id="6154" name="Text Box 10"/>
          <p:cNvSpPr txBox="1">
            <a:spLocks noChangeArrowheads="1"/>
          </p:cNvSpPr>
          <p:nvPr/>
        </p:nvSpPr>
        <p:spPr bwMode="auto">
          <a:xfrm>
            <a:off x="5241925" y="2855913"/>
            <a:ext cx="3368675" cy="3354765"/>
          </a:xfrm>
          <a:prstGeom prst="rect">
            <a:avLst/>
          </a:prstGeom>
          <a:noFill/>
          <a:ln w="9525">
            <a:noFill/>
            <a:miter lim="800000"/>
            <a:headEnd/>
            <a:tailEnd/>
          </a:ln>
          <a:effectLst/>
        </p:spPr>
        <p:txBody>
          <a:bodyPr>
            <a:spAutoFit/>
          </a:bodyPr>
          <a:lstStyle/>
          <a:p>
            <a:pPr algn="r"/>
            <a:r>
              <a:rPr lang="it-IT" sz="1600" dirty="0">
                <a:solidFill>
                  <a:srgbClr val="0000FF"/>
                </a:solidFill>
                <a:latin typeface="Arial Rounded MT Bold" pitchFamily="34" charset="0"/>
              </a:rPr>
              <a:t>Don Mario, allora direttore dell’Ufficio Nazionale per i problemi sociali e il </a:t>
            </a:r>
            <a:r>
              <a:rPr lang="it-IT" sz="1600" dirty="0" smtClean="0">
                <a:solidFill>
                  <a:srgbClr val="0000FF"/>
                </a:solidFill>
                <a:latin typeface="Arial Rounded MT Bold" pitchFamily="34" charset="0"/>
              </a:rPr>
              <a:t>lavoro, </a:t>
            </a:r>
          </a:p>
          <a:p>
            <a:pPr algn="r"/>
            <a:r>
              <a:rPr lang="it-IT" b="1" dirty="0" smtClean="0">
                <a:solidFill>
                  <a:srgbClr val="006600"/>
                </a:solidFill>
                <a:latin typeface="Arial Rounded MT Bold" pitchFamily="34" charset="0"/>
              </a:rPr>
              <a:t>non resta indifferente</a:t>
            </a:r>
            <a:r>
              <a:rPr lang="it-IT" sz="1600" dirty="0" smtClean="0">
                <a:solidFill>
                  <a:srgbClr val="006600"/>
                </a:solidFill>
                <a:latin typeface="Arial Rounded MT Bold" pitchFamily="34" charset="0"/>
              </a:rPr>
              <a:t> </a:t>
            </a:r>
          </a:p>
          <a:p>
            <a:pPr algn="r"/>
            <a:r>
              <a:rPr lang="it-IT" sz="1600" dirty="0" smtClean="0">
                <a:solidFill>
                  <a:srgbClr val="0000FF"/>
                </a:solidFill>
                <a:latin typeface="Arial Rounded MT Bold" pitchFamily="34" charset="0"/>
              </a:rPr>
              <a:t>alle </a:t>
            </a:r>
            <a:r>
              <a:rPr lang="it-IT" sz="1600" dirty="0">
                <a:solidFill>
                  <a:srgbClr val="0000FF"/>
                </a:solidFill>
                <a:latin typeface="Arial Rounded MT Bold" pitchFamily="34" charset="0"/>
              </a:rPr>
              <a:t>sollecitazioni </a:t>
            </a:r>
            <a:endParaRPr lang="it-IT" sz="1600" dirty="0" smtClean="0">
              <a:solidFill>
                <a:srgbClr val="0000FF"/>
              </a:solidFill>
              <a:latin typeface="Arial Rounded MT Bold" pitchFamily="34" charset="0"/>
            </a:endParaRPr>
          </a:p>
          <a:p>
            <a:pPr algn="r"/>
            <a:r>
              <a:rPr lang="it-IT" sz="1600" dirty="0" smtClean="0">
                <a:solidFill>
                  <a:srgbClr val="0000FF"/>
                </a:solidFill>
                <a:latin typeface="Arial Rounded MT Bold" pitchFamily="34" charset="0"/>
              </a:rPr>
              <a:t>del </a:t>
            </a:r>
            <a:r>
              <a:rPr lang="it-IT" sz="1600" dirty="0">
                <a:solidFill>
                  <a:srgbClr val="0000FF"/>
                </a:solidFill>
                <a:latin typeface="Arial Rounded MT Bold" pitchFamily="34" charset="0"/>
              </a:rPr>
              <a:t>Convegno di Palermo e </a:t>
            </a:r>
            <a:endParaRPr lang="it-IT" sz="1600" dirty="0" smtClean="0">
              <a:solidFill>
                <a:srgbClr val="0000FF"/>
              </a:solidFill>
              <a:latin typeface="Arial Rounded MT Bold" pitchFamily="34" charset="0"/>
            </a:endParaRPr>
          </a:p>
          <a:p>
            <a:pPr algn="r"/>
            <a:r>
              <a:rPr lang="it-IT" b="1" dirty="0" smtClean="0">
                <a:solidFill>
                  <a:srgbClr val="006600"/>
                </a:solidFill>
                <a:latin typeface="Arial Rounded MT Bold" pitchFamily="34" charset="0"/>
              </a:rPr>
              <a:t>in </a:t>
            </a:r>
            <a:r>
              <a:rPr lang="it-IT" b="1" dirty="0">
                <a:solidFill>
                  <a:srgbClr val="006600"/>
                </a:solidFill>
                <a:latin typeface="Arial Rounded MT Bold" pitchFamily="34" charset="0"/>
              </a:rPr>
              <a:t>spirito di </a:t>
            </a:r>
            <a:r>
              <a:rPr lang="it-IT" b="1" dirty="0" smtClean="0">
                <a:solidFill>
                  <a:srgbClr val="006600"/>
                </a:solidFill>
                <a:latin typeface="Arial Rounded MT Bold" pitchFamily="34" charset="0"/>
              </a:rPr>
              <a:t>comunione </a:t>
            </a:r>
          </a:p>
          <a:p>
            <a:pPr algn="r"/>
            <a:r>
              <a:rPr lang="it-IT" sz="1600" dirty="0" smtClean="0">
                <a:solidFill>
                  <a:srgbClr val="0000FF"/>
                </a:solidFill>
                <a:latin typeface="Arial Rounded MT Bold" pitchFamily="34" charset="0"/>
              </a:rPr>
              <a:t>con </a:t>
            </a:r>
            <a:r>
              <a:rPr lang="it-IT" sz="1600" dirty="0">
                <a:solidFill>
                  <a:srgbClr val="0000FF"/>
                </a:solidFill>
                <a:latin typeface="Arial Rounded MT Bold" pitchFamily="34" charset="0"/>
              </a:rPr>
              <a:t>gli altri organismi ecclesiali e alcune aggregazioni laicali forma un gruppo di lavoro per elaborare </a:t>
            </a:r>
            <a:r>
              <a:rPr lang="it-IT" b="1" dirty="0">
                <a:solidFill>
                  <a:srgbClr val="006600"/>
                </a:solidFill>
                <a:latin typeface="Arial Rounded MT Bold" pitchFamily="34" charset="0"/>
              </a:rPr>
              <a:t>una risposta </a:t>
            </a:r>
            <a:r>
              <a:rPr lang="it-IT" sz="1600" dirty="0">
                <a:solidFill>
                  <a:srgbClr val="0000FF"/>
                </a:solidFill>
                <a:latin typeface="Arial Rounded MT Bold" pitchFamily="34" charset="0"/>
              </a:rPr>
              <a:t>al grave problema della disoccupazione nel Meridione. </a:t>
            </a:r>
          </a:p>
        </p:txBody>
      </p:sp>
      <p:sp>
        <p:nvSpPr>
          <p:cNvPr id="6156" name="Text Box 12"/>
          <p:cNvSpPr txBox="1">
            <a:spLocks noChangeArrowheads="1"/>
          </p:cNvSpPr>
          <p:nvPr/>
        </p:nvSpPr>
        <p:spPr bwMode="auto">
          <a:xfrm>
            <a:off x="990600" y="5410200"/>
            <a:ext cx="3505200" cy="1323439"/>
          </a:xfrm>
          <a:prstGeom prst="rect">
            <a:avLst/>
          </a:prstGeom>
          <a:noFill/>
          <a:ln w="9525">
            <a:noFill/>
            <a:miter lim="800000"/>
            <a:headEnd/>
            <a:tailEnd/>
          </a:ln>
          <a:effectLst/>
        </p:spPr>
        <p:txBody>
          <a:bodyPr>
            <a:spAutoFit/>
          </a:bodyPr>
          <a:lstStyle/>
          <a:p>
            <a:r>
              <a:rPr lang="it-IT" sz="1600" i="1" dirty="0">
                <a:solidFill>
                  <a:srgbClr val="006600"/>
                </a:solidFill>
                <a:latin typeface="Arial Rounded MT Bold" pitchFamily="34" charset="0"/>
              </a:rPr>
              <a:t>«Non esistono formule magiche </a:t>
            </a:r>
          </a:p>
          <a:p>
            <a:r>
              <a:rPr lang="it-IT" sz="1600" i="1" dirty="0">
                <a:solidFill>
                  <a:srgbClr val="006600"/>
                </a:solidFill>
                <a:latin typeface="Arial Rounded MT Bold" pitchFamily="34" charset="0"/>
              </a:rPr>
              <a:t>per creare lavoro. </a:t>
            </a:r>
          </a:p>
          <a:p>
            <a:r>
              <a:rPr lang="it-IT" sz="1600" i="1" dirty="0">
                <a:solidFill>
                  <a:srgbClr val="006600"/>
                </a:solidFill>
                <a:latin typeface="Arial Rounded MT Bold" pitchFamily="34" charset="0"/>
              </a:rPr>
              <a:t>Occorre investire nell’intelligenza </a:t>
            </a:r>
          </a:p>
          <a:p>
            <a:r>
              <a:rPr lang="it-IT" sz="1600" i="1" dirty="0">
                <a:solidFill>
                  <a:srgbClr val="006600"/>
                </a:solidFill>
                <a:latin typeface="Arial Rounded MT Bold" pitchFamily="34" charset="0"/>
              </a:rPr>
              <a:t>e nel cuore delle </a:t>
            </a:r>
            <a:r>
              <a:rPr lang="it-IT" sz="1600" i="1" dirty="0" smtClean="0">
                <a:solidFill>
                  <a:srgbClr val="006600"/>
                </a:solidFill>
                <a:latin typeface="Arial Rounded MT Bold" pitchFamily="34" charset="0"/>
              </a:rPr>
              <a:t>persone».</a:t>
            </a:r>
            <a:endParaRPr lang="it-IT" sz="1600" i="1" dirty="0">
              <a:solidFill>
                <a:srgbClr val="006600"/>
              </a:solidFill>
              <a:latin typeface="Arial Rounded MT Bold" pitchFamily="34" charset="0"/>
            </a:endParaRPr>
          </a:p>
          <a:p>
            <a:pPr algn="r"/>
            <a:r>
              <a:rPr lang="it-IT" sz="1400" dirty="0">
                <a:solidFill>
                  <a:srgbClr val="C00000"/>
                </a:solidFill>
                <a:latin typeface="Arial Rounded MT Bold" pitchFamily="34" charset="0"/>
              </a:rPr>
              <a:t>Don Mario</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2000" fill="hold"/>
                                        <p:tgtEl>
                                          <p:spTgt spid="6150"/>
                                        </p:tgtEl>
                                        <p:attrNameLst>
                                          <p:attrName>ppt_w</p:attrName>
                                        </p:attrNameLst>
                                      </p:cBhvr>
                                      <p:tavLst>
                                        <p:tav tm="0">
                                          <p:val>
                                            <p:strVal val="#ppt_w*0.70"/>
                                          </p:val>
                                        </p:tav>
                                        <p:tav tm="100000">
                                          <p:val>
                                            <p:strVal val="#ppt_w"/>
                                          </p:val>
                                        </p:tav>
                                      </p:tavLst>
                                    </p:anim>
                                    <p:anim calcmode="lin" valueType="num">
                                      <p:cBhvr>
                                        <p:cTn id="8" dur="2000" fill="hold"/>
                                        <p:tgtEl>
                                          <p:spTgt spid="6150"/>
                                        </p:tgtEl>
                                        <p:attrNameLst>
                                          <p:attrName>ppt_h</p:attrName>
                                        </p:attrNameLst>
                                      </p:cBhvr>
                                      <p:tavLst>
                                        <p:tav tm="0">
                                          <p:val>
                                            <p:strVal val="#ppt_h"/>
                                          </p:val>
                                        </p:tav>
                                        <p:tav tm="100000">
                                          <p:val>
                                            <p:strVal val="#ppt_h"/>
                                          </p:val>
                                        </p:tav>
                                      </p:tavLst>
                                    </p:anim>
                                    <p:animEffect transition="in" filter="fade">
                                      <p:cBhvr>
                                        <p:cTn id="9" dur="2000"/>
                                        <p:tgtEl>
                                          <p:spTgt spid="6150"/>
                                        </p:tgtEl>
                                      </p:cBhvr>
                                    </p:animEffect>
                                  </p:childTnLst>
                                </p:cTn>
                              </p:par>
                            </p:childTnLst>
                          </p:cTn>
                        </p:par>
                        <p:par>
                          <p:cTn id="10" fill="hold">
                            <p:stCondLst>
                              <p:cond delay="2000"/>
                            </p:stCondLst>
                            <p:childTnLst>
                              <p:par>
                                <p:cTn id="11" presetID="7" presetClass="entr" presetSubtype="1" fill="hold" grpId="0" nodeType="after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2000" fill="hold"/>
                                        <p:tgtEl>
                                          <p:spTgt spid="6149"/>
                                        </p:tgtEl>
                                        <p:attrNameLst>
                                          <p:attrName>ppt_x</p:attrName>
                                        </p:attrNameLst>
                                      </p:cBhvr>
                                      <p:tavLst>
                                        <p:tav tm="0">
                                          <p:val>
                                            <p:strVal val="#ppt_x"/>
                                          </p:val>
                                        </p:tav>
                                        <p:tav tm="100000">
                                          <p:val>
                                            <p:strVal val="#ppt_x"/>
                                          </p:val>
                                        </p:tav>
                                      </p:tavLst>
                                    </p:anim>
                                    <p:anim calcmode="lin" valueType="num">
                                      <p:cBhvr additive="base">
                                        <p:cTn id="14" dur="2000" fill="hold"/>
                                        <p:tgtEl>
                                          <p:spTgt spid="6149"/>
                                        </p:tgtEl>
                                        <p:attrNameLst>
                                          <p:attrName>ppt_y</p:attrName>
                                        </p:attrNameLst>
                                      </p:cBhvr>
                                      <p:tavLst>
                                        <p:tav tm="0">
                                          <p:val>
                                            <p:strVal val="0-#ppt_h/2"/>
                                          </p:val>
                                        </p:tav>
                                        <p:tav tm="100000">
                                          <p:val>
                                            <p:strVal val="#ppt_y"/>
                                          </p:val>
                                        </p:tav>
                                      </p:tavLst>
                                    </p:anim>
                                  </p:childTnLst>
                                </p:cTn>
                              </p:par>
                            </p:childTnLst>
                          </p:cTn>
                        </p:par>
                        <p:par>
                          <p:cTn id="15" fill="hold">
                            <p:stCondLst>
                              <p:cond delay="4000"/>
                            </p:stCondLst>
                            <p:childTnLst>
                              <p:par>
                                <p:cTn id="16" presetID="5" presetClass="entr" presetSubtype="10" fill="hold" grpId="0" nodeType="after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checkerboard(across)">
                                      <p:cBhvr>
                                        <p:cTn id="18" dur="2000"/>
                                        <p:tgtEl>
                                          <p:spTgt spid="6151"/>
                                        </p:tgtEl>
                                      </p:cBhvr>
                                    </p:animEffect>
                                  </p:childTnLst>
                                </p:cTn>
                              </p:par>
                            </p:childTnLst>
                          </p:cTn>
                        </p:par>
                        <p:par>
                          <p:cTn id="19" fill="hold">
                            <p:stCondLst>
                              <p:cond delay="6000"/>
                            </p:stCondLst>
                            <p:childTnLst>
                              <p:par>
                                <p:cTn id="20" presetID="17" presetClass="entr" presetSubtype="10" fill="hold" nodeType="afterEffect">
                                  <p:stCondLst>
                                    <p:cond delay="0"/>
                                  </p:stCondLst>
                                  <p:childTnLst>
                                    <p:set>
                                      <p:cBhvr>
                                        <p:cTn id="21" dur="1" fill="hold">
                                          <p:stCondLst>
                                            <p:cond delay="0"/>
                                          </p:stCondLst>
                                        </p:cTn>
                                        <p:tgtEl>
                                          <p:spTgt spid="6152"/>
                                        </p:tgtEl>
                                        <p:attrNameLst>
                                          <p:attrName>style.visibility</p:attrName>
                                        </p:attrNameLst>
                                      </p:cBhvr>
                                      <p:to>
                                        <p:strVal val="visible"/>
                                      </p:to>
                                    </p:set>
                                    <p:anim calcmode="lin" valueType="num">
                                      <p:cBhvr>
                                        <p:cTn id="22" dur="1000" fill="hold"/>
                                        <p:tgtEl>
                                          <p:spTgt spid="6152"/>
                                        </p:tgtEl>
                                        <p:attrNameLst>
                                          <p:attrName>ppt_w</p:attrName>
                                        </p:attrNameLst>
                                      </p:cBhvr>
                                      <p:tavLst>
                                        <p:tav tm="0">
                                          <p:val>
                                            <p:fltVal val="0"/>
                                          </p:val>
                                        </p:tav>
                                        <p:tav tm="100000">
                                          <p:val>
                                            <p:strVal val="#ppt_w"/>
                                          </p:val>
                                        </p:tav>
                                      </p:tavLst>
                                    </p:anim>
                                    <p:anim calcmode="lin" valueType="num">
                                      <p:cBhvr>
                                        <p:cTn id="23" dur="1000" fill="hold"/>
                                        <p:tgtEl>
                                          <p:spTgt spid="6152"/>
                                        </p:tgtEl>
                                        <p:attrNameLst>
                                          <p:attrName>ppt_h</p:attrName>
                                        </p:attrNameLst>
                                      </p:cBhvr>
                                      <p:tavLst>
                                        <p:tav tm="0">
                                          <p:val>
                                            <p:strVal val="#ppt_h"/>
                                          </p:val>
                                        </p:tav>
                                        <p:tav tm="100000">
                                          <p:val>
                                            <p:strVal val="#ppt_h"/>
                                          </p:val>
                                        </p:tav>
                                      </p:tavLst>
                                    </p:anim>
                                  </p:childTnLst>
                                </p:cTn>
                              </p:par>
                            </p:childTnLst>
                          </p:cTn>
                        </p:par>
                        <p:par>
                          <p:cTn id="24" fill="hold">
                            <p:stCondLst>
                              <p:cond delay="7000"/>
                            </p:stCondLst>
                            <p:childTnLst>
                              <p:par>
                                <p:cTn id="25" presetID="5" presetClass="entr" presetSubtype="10" fill="hold" grpId="0" nodeType="afterEffect">
                                  <p:stCondLst>
                                    <p:cond delay="1750"/>
                                  </p:stCondLst>
                                  <p:childTnLst>
                                    <p:set>
                                      <p:cBhvr>
                                        <p:cTn id="26" dur="1" fill="hold">
                                          <p:stCondLst>
                                            <p:cond delay="0"/>
                                          </p:stCondLst>
                                        </p:cTn>
                                        <p:tgtEl>
                                          <p:spTgt spid="6154"/>
                                        </p:tgtEl>
                                        <p:attrNameLst>
                                          <p:attrName>style.visibility</p:attrName>
                                        </p:attrNameLst>
                                      </p:cBhvr>
                                      <p:to>
                                        <p:strVal val="visible"/>
                                      </p:to>
                                    </p:set>
                                    <p:animEffect transition="in" filter="checkerboard(across)">
                                      <p:cBhvr>
                                        <p:cTn id="27" dur="2000"/>
                                        <p:tgtEl>
                                          <p:spTgt spid="6154"/>
                                        </p:tgtEl>
                                      </p:cBhvr>
                                    </p:animEffect>
                                  </p:childTnLst>
                                </p:cTn>
                              </p:par>
                            </p:childTnLst>
                          </p:cTn>
                        </p:par>
                        <p:par>
                          <p:cTn id="28" fill="hold">
                            <p:stCondLst>
                              <p:cond delay="10750"/>
                            </p:stCondLst>
                            <p:childTnLst>
                              <p:par>
                                <p:cTn id="29" presetID="21" presetClass="entr" presetSubtype="4" fill="hold" grpId="0" nodeType="afterEffect">
                                  <p:stCondLst>
                                    <p:cond delay="3000"/>
                                  </p:stCondLst>
                                  <p:childTnLst>
                                    <p:set>
                                      <p:cBhvr>
                                        <p:cTn id="30" dur="1" fill="hold">
                                          <p:stCondLst>
                                            <p:cond delay="0"/>
                                          </p:stCondLst>
                                        </p:cTn>
                                        <p:tgtEl>
                                          <p:spTgt spid="6156"/>
                                        </p:tgtEl>
                                        <p:attrNameLst>
                                          <p:attrName>style.visibility</p:attrName>
                                        </p:attrNameLst>
                                      </p:cBhvr>
                                      <p:to>
                                        <p:strVal val="visible"/>
                                      </p:to>
                                    </p:set>
                                    <p:animEffect transition="in" filter="wheel(4)">
                                      <p:cBhvr>
                                        <p:cTn id="31"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1" grpId="0"/>
      <p:bldP spid="6154" grpId="0"/>
      <p:bldP spid="61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057400" y="990600"/>
            <a:ext cx="5638800" cy="5410200"/>
          </a:xfrm>
        </p:spPr>
        <p:txBody>
          <a:bodyPr/>
          <a:lstStyle/>
          <a:p>
            <a:pPr algn="r">
              <a:lnSpc>
                <a:spcPct val="80000"/>
              </a:lnSpc>
              <a:buFontTx/>
              <a:buNone/>
            </a:pPr>
            <a:r>
              <a:rPr lang="it-IT" sz="800" dirty="0"/>
              <a:t>8 novembre 1995</a:t>
            </a:r>
          </a:p>
          <a:p>
            <a:pPr>
              <a:lnSpc>
                <a:spcPct val="80000"/>
              </a:lnSpc>
            </a:pPr>
            <a:endParaRPr lang="it-IT" sz="800" dirty="0"/>
          </a:p>
          <a:p>
            <a:pPr>
              <a:lnSpc>
                <a:spcPct val="80000"/>
              </a:lnSpc>
              <a:buFontTx/>
              <a:buNone/>
            </a:pPr>
            <a:r>
              <a:rPr lang="it-IT" sz="1200" dirty="0"/>
              <a:t>Carissimo, </a:t>
            </a:r>
          </a:p>
          <a:p>
            <a:pPr algn="just">
              <a:lnSpc>
                <a:spcPct val="80000"/>
              </a:lnSpc>
              <a:buFontTx/>
              <a:buNone/>
            </a:pPr>
            <a:r>
              <a:rPr lang="it-IT" sz="1200" dirty="0"/>
              <a:t>	</a:t>
            </a:r>
            <a:r>
              <a:rPr lang="it-IT" sz="1200" b="1" dirty="0">
                <a:solidFill>
                  <a:srgbClr val="CC0000"/>
                </a:solidFill>
              </a:rPr>
              <a:t>ti abbiamo</a:t>
            </a:r>
            <a:r>
              <a:rPr lang="it-IT" sz="1200" b="1" dirty="0"/>
              <a:t> </a:t>
            </a:r>
            <a:r>
              <a:rPr lang="it-IT" sz="1200" b="1" dirty="0">
                <a:solidFill>
                  <a:srgbClr val="CC0000"/>
                </a:solidFill>
              </a:rPr>
              <a:t>già contattato</a:t>
            </a:r>
            <a:r>
              <a:rPr lang="it-IT" sz="1200" dirty="0"/>
              <a:t> telefonicamente per comunicarti, a grandi linee, il significato dell'iniziativa che vorremmo attuare per affrontare in un'ottica di </a:t>
            </a:r>
            <a:r>
              <a:rPr lang="it-IT" sz="1200" b="1" dirty="0">
                <a:solidFill>
                  <a:srgbClr val="CC0000"/>
                </a:solidFill>
              </a:rPr>
              <a:t>pastorale unitaria</a:t>
            </a:r>
            <a:r>
              <a:rPr lang="it-IT" sz="1200" dirty="0"/>
              <a:t> ed </a:t>
            </a:r>
            <a:r>
              <a:rPr lang="it-IT" sz="1200" b="1" dirty="0">
                <a:solidFill>
                  <a:srgbClr val="CC0000"/>
                </a:solidFill>
              </a:rPr>
              <a:t>ecclesiale</a:t>
            </a:r>
            <a:r>
              <a:rPr lang="it-IT" sz="1200" dirty="0"/>
              <a:t> il problema della </a:t>
            </a:r>
            <a:r>
              <a:rPr lang="it-IT" sz="1200" b="1" dirty="0">
                <a:solidFill>
                  <a:srgbClr val="CC0000"/>
                </a:solidFill>
              </a:rPr>
              <a:t>disoccupazione giovanile al sud.</a:t>
            </a:r>
          </a:p>
          <a:p>
            <a:pPr algn="just">
              <a:lnSpc>
                <a:spcPct val="80000"/>
              </a:lnSpc>
              <a:buFontTx/>
              <a:buNone/>
            </a:pPr>
            <a:r>
              <a:rPr lang="it-IT" sz="1200" dirty="0"/>
              <a:t>	Allegato alla presente troverai la bozza di ipotesi di lavoro sulla quale vorremmo confrontarci nel primo incontro del gruppo di lavoro che si terrà a</a:t>
            </a:r>
            <a:endParaRPr lang="it-IT" sz="1200" b="1" dirty="0"/>
          </a:p>
          <a:p>
            <a:pPr algn="just">
              <a:lnSpc>
                <a:spcPct val="80000"/>
              </a:lnSpc>
            </a:pPr>
            <a:endParaRPr lang="it-IT" sz="1200" b="1" dirty="0"/>
          </a:p>
          <a:p>
            <a:pPr algn="ctr">
              <a:lnSpc>
                <a:spcPct val="80000"/>
              </a:lnSpc>
              <a:buFontTx/>
              <a:buNone/>
            </a:pPr>
            <a:r>
              <a:rPr lang="it-IT" sz="1200" b="1" dirty="0"/>
              <a:t>Policoro, il 14 dicembre dalle ore 10,00 alle ore 17,30</a:t>
            </a:r>
          </a:p>
          <a:p>
            <a:pPr algn="ctr">
              <a:lnSpc>
                <a:spcPct val="80000"/>
              </a:lnSpc>
              <a:buFontTx/>
              <a:buNone/>
            </a:pPr>
            <a:r>
              <a:rPr lang="it-IT" sz="1200" b="1" dirty="0"/>
              <a:t>presso </a:t>
            </a:r>
            <a:r>
              <a:rPr lang="it-IT" sz="1200" b="1" i="1" dirty="0"/>
              <a:t>Centro giovanile "padre </a:t>
            </a:r>
            <a:r>
              <a:rPr lang="it-IT" sz="1200" b="1" i="1" dirty="0" err="1"/>
              <a:t>Minozzi</a:t>
            </a:r>
            <a:r>
              <a:rPr lang="it-IT" sz="1200" b="1" i="1" dirty="0"/>
              <a:t>", piazza </a:t>
            </a:r>
            <a:r>
              <a:rPr lang="it-IT" sz="1200" b="1" i="1" dirty="0" err="1"/>
              <a:t>Minozzi</a:t>
            </a:r>
            <a:r>
              <a:rPr lang="it-IT" sz="1200" b="1" i="1" dirty="0"/>
              <a:t>, 1 </a:t>
            </a:r>
          </a:p>
          <a:p>
            <a:pPr algn="ctr">
              <a:lnSpc>
                <a:spcPct val="80000"/>
              </a:lnSpc>
              <a:buFontTx/>
              <a:buNone/>
            </a:pPr>
            <a:r>
              <a:rPr lang="it-IT" sz="1200" b="1" i="1" dirty="0"/>
              <a:t>(tel. 0835/ 97 25 57)</a:t>
            </a:r>
            <a:endParaRPr lang="it-IT" sz="1200" b="1" dirty="0"/>
          </a:p>
          <a:p>
            <a:pPr algn="just">
              <a:lnSpc>
                <a:spcPct val="80000"/>
              </a:lnSpc>
            </a:pPr>
            <a:endParaRPr lang="it-IT" sz="1200" b="1" dirty="0"/>
          </a:p>
          <a:p>
            <a:pPr algn="just">
              <a:lnSpc>
                <a:spcPct val="80000"/>
              </a:lnSpc>
              <a:buFontTx/>
              <a:buNone/>
            </a:pPr>
            <a:r>
              <a:rPr lang="it-IT" sz="1200" dirty="0"/>
              <a:t>	Contiamo sulla tua presenza perché pensiamo sia </a:t>
            </a:r>
            <a:r>
              <a:rPr lang="it-IT" sz="1200" b="1" dirty="0">
                <a:solidFill>
                  <a:srgbClr val="CC0000"/>
                </a:solidFill>
              </a:rPr>
              <a:t>indispensabile l'impegno e il contributo di tutti</a:t>
            </a:r>
            <a:r>
              <a:rPr lang="it-IT" sz="1200" dirty="0"/>
              <a:t> all'elaborazione di un'iniziativa che </a:t>
            </a:r>
            <a:r>
              <a:rPr lang="it-IT" sz="1200" b="1" dirty="0">
                <a:solidFill>
                  <a:srgbClr val="CC0000"/>
                </a:solidFill>
              </a:rPr>
              <a:t>aiuti le nostre Chiese</a:t>
            </a:r>
            <a:r>
              <a:rPr lang="it-IT" sz="1200" dirty="0"/>
              <a:t> a fare un </a:t>
            </a:r>
            <a:r>
              <a:rPr lang="it-IT" sz="1200" b="1" dirty="0">
                <a:solidFill>
                  <a:srgbClr val="CC0000"/>
                </a:solidFill>
              </a:rPr>
              <a:t>cammino di responsabilità nell'evangelizzazione e nella promozione umana</a:t>
            </a:r>
            <a:r>
              <a:rPr lang="it-IT" sz="1200" dirty="0"/>
              <a:t>.</a:t>
            </a:r>
          </a:p>
          <a:p>
            <a:pPr algn="just">
              <a:lnSpc>
                <a:spcPct val="80000"/>
              </a:lnSpc>
              <a:buFontTx/>
              <a:buNone/>
            </a:pPr>
            <a:r>
              <a:rPr lang="it-IT" sz="1200" dirty="0"/>
              <a:t>	Restiamo a tua disposizione per eventuali chiarimenti.</a:t>
            </a:r>
          </a:p>
          <a:p>
            <a:pPr algn="just">
              <a:lnSpc>
                <a:spcPct val="80000"/>
              </a:lnSpc>
              <a:buFontTx/>
              <a:buNone/>
            </a:pPr>
            <a:r>
              <a:rPr lang="it-IT" sz="1200" dirty="0"/>
              <a:t>	Nella speranza di poterti incontrare, ti salutiamo cordialmente, augurandoti ogni bene.</a:t>
            </a:r>
          </a:p>
          <a:p>
            <a:pPr>
              <a:lnSpc>
                <a:spcPct val="80000"/>
              </a:lnSpc>
              <a:buFontTx/>
              <a:buNone/>
            </a:pPr>
            <a:r>
              <a:rPr lang="it-IT" sz="1200" dirty="0"/>
              <a:t>      </a:t>
            </a:r>
          </a:p>
          <a:p>
            <a:pPr>
              <a:lnSpc>
                <a:spcPct val="80000"/>
              </a:lnSpc>
              <a:buFontTx/>
              <a:buNone/>
            </a:pPr>
            <a:r>
              <a:rPr lang="it-IT" sz="1200" dirty="0" smtClean="0"/>
              <a:t> </a:t>
            </a:r>
            <a:r>
              <a:rPr lang="it-IT" sz="1200" dirty="0" err="1" smtClean="0"/>
              <a:t>sac</a:t>
            </a:r>
            <a:r>
              <a:rPr lang="it-IT" sz="1200" dirty="0"/>
              <a:t>. Giuseppe </a:t>
            </a:r>
            <a:r>
              <a:rPr lang="it-IT" sz="1200" dirty="0" err="1"/>
              <a:t>Pasini</a:t>
            </a:r>
            <a:r>
              <a:rPr lang="it-IT" sz="1200" dirty="0"/>
              <a:t>               </a:t>
            </a:r>
            <a:r>
              <a:rPr lang="it-IT" sz="1200" dirty="0" err="1"/>
              <a:t>sac</a:t>
            </a:r>
            <a:r>
              <a:rPr lang="it-IT" sz="1200" dirty="0"/>
              <a:t>. Domenico </a:t>
            </a:r>
            <a:r>
              <a:rPr lang="it-IT" sz="1200" dirty="0" err="1"/>
              <a:t>Sigalini</a:t>
            </a:r>
            <a:r>
              <a:rPr lang="it-IT" sz="1200" dirty="0"/>
              <a:t>      </a:t>
            </a:r>
            <a:r>
              <a:rPr lang="it-IT" sz="1200" dirty="0" smtClean="0"/>
              <a:t>	   </a:t>
            </a:r>
            <a:r>
              <a:rPr lang="it-IT" sz="1200" dirty="0" err="1" smtClean="0"/>
              <a:t>sac</a:t>
            </a:r>
            <a:r>
              <a:rPr lang="it-IT" sz="1200" dirty="0"/>
              <a:t>. Mario </a:t>
            </a:r>
            <a:r>
              <a:rPr lang="it-IT" sz="1200" dirty="0" err="1"/>
              <a:t>Operti</a:t>
            </a:r>
            <a:endParaRPr lang="it-IT" sz="1200" dirty="0"/>
          </a:p>
          <a:p>
            <a:pPr>
              <a:lnSpc>
                <a:spcPct val="80000"/>
              </a:lnSpc>
              <a:buFontTx/>
              <a:buNone/>
            </a:pPr>
            <a:r>
              <a:rPr lang="it-IT" sz="1200" dirty="0"/>
              <a:t>Direttore della Caritas              Responsabile Servizio	     Direttore Ufficio          Nazionale 	      giovanile CEI                     </a:t>
            </a:r>
            <a:r>
              <a:rPr lang="it-IT" sz="1200" dirty="0" smtClean="0"/>
              <a:t>          Nazionale   </a:t>
            </a:r>
            <a:r>
              <a:rPr lang="it-IT" sz="1200" dirty="0"/>
              <a:t>PSL            	 	</a:t>
            </a:r>
          </a:p>
          <a:p>
            <a:pPr>
              <a:lnSpc>
                <a:spcPct val="80000"/>
              </a:lnSpc>
              <a:buFontTx/>
              <a:buNone/>
            </a:pPr>
            <a:r>
              <a:rPr lang="it-IT" sz="1200" dirty="0" err="1"/>
              <a:t>---------------</a:t>
            </a:r>
            <a:endParaRPr lang="it-IT" sz="1200" dirty="0"/>
          </a:p>
          <a:p>
            <a:pPr>
              <a:lnSpc>
                <a:spcPct val="80000"/>
              </a:lnSpc>
              <a:buFontTx/>
              <a:buNone/>
            </a:pPr>
            <a:r>
              <a:rPr lang="it-IT" sz="1200" dirty="0"/>
              <a:t>Agli Invitati del</a:t>
            </a:r>
          </a:p>
          <a:p>
            <a:pPr>
              <a:lnSpc>
                <a:spcPct val="80000"/>
              </a:lnSpc>
              <a:buFontTx/>
              <a:buNone/>
            </a:pPr>
            <a:r>
              <a:rPr lang="it-IT" sz="1200" dirty="0"/>
              <a:t>Gruppo di lavoro</a:t>
            </a:r>
          </a:p>
          <a:p>
            <a:pPr>
              <a:lnSpc>
                <a:spcPct val="80000"/>
              </a:lnSpc>
              <a:buFontTx/>
              <a:buNone/>
            </a:pPr>
            <a:r>
              <a:rPr lang="it-IT" sz="1200" dirty="0"/>
              <a:t>“La disoccupazione giovanile</a:t>
            </a:r>
          </a:p>
          <a:p>
            <a:pPr>
              <a:lnSpc>
                <a:spcPct val="80000"/>
              </a:lnSpc>
              <a:buFontTx/>
              <a:buNone/>
            </a:pPr>
            <a:r>
              <a:rPr lang="it-IT" sz="1200" dirty="0"/>
              <a:t>interpella le nostre Chiese”</a:t>
            </a:r>
            <a:endParaRPr lang="it-IT" sz="1200" b="1" dirty="0"/>
          </a:p>
          <a:p>
            <a:pPr>
              <a:lnSpc>
                <a:spcPct val="80000"/>
              </a:lnSpc>
              <a:buFontTx/>
              <a:buNone/>
            </a:pPr>
            <a:r>
              <a:rPr lang="it-IT" sz="1200" b="1" dirty="0"/>
              <a:t>LORO SEDI</a:t>
            </a:r>
          </a:p>
          <a:p>
            <a:pPr>
              <a:lnSpc>
                <a:spcPct val="80000"/>
              </a:lnSpc>
            </a:pPr>
            <a:endParaRPr lang="it-IT" sz="1200" dirty="0"/>
          </a:p>
          <a:p>
            <a:pPr>
              <a:lnSpc>
                <a:spcPct val="80000"/>
              </a:lnSpc>
            </a:pPr>
            <a:endParaRPr lang="it-IT" sz="800" dirty="0"/>
          </a:p>
        </p:txBody>
      </p:sp>
      <p:sp>
        <p:nvSpPr>
          <p:cNvPr id="10244" name="Line 4"/>
          <p:cNvSpPr>
            <a:spLocks noChangeShapeType="1"/>
          </p:cNvSpPr>
          <p:nvPr/>
        </p:nvSpPr>
        <p:spPr bwMode="auto">
          <a:xfrm flipH="1">
            <a:off x="1547664" y="1524000"/>
            <a:ext cx="890736" cy="536848"/>
          </a:xfrm>
          <a:prstGeom prst="line">
            <a:avLst/>
          </a:prstGeom>
          <a:noFill/>
          <a:ln w="9525">
            <a:solidFill>
              <a:schemeClr val="tx1"/>
            </a:solidFill>
            <a:round/>
            <a:headEnd/>
            <a:tailEnd type="triangle" w="med" len="med"/>
          </a:ln>
          <a:effectLst/>
        </p:spPr>
        <p:txBody>
          <a:bodyPr/>
          <a:lstStyle/>
          <a:p>
            <a:endParaRPr lang="it-IT"/>
          </a:p>
        </p:txBody>
      </p:sp>
      <p:sp>
        <p:nvSpPr>
          <p:cNvPr id="10245" name="Text Box 5"/>
          <p:cNvSpPr txBox="1">
            <a:spLocks noChangeArrowheads="1"/>
          </p:cNvSpPr>
          <p:nvPr/>
        </p:nvSpPr>
        <p:spPr bwMode="auto">
          <a:xfrm>
            <a:off x="755576" y="1844824"/>
            <a:ext cx="1378496" cy="523220"/>
          </a:xfrm>
          <a:prstGeom prst="rect">
            <a:avLst/>
          </a:prstGeom>
          <a:noFill/>
          <a:ln w="9525">
            <a:noFill/>
            <a:miter lim="800000"/>
            <a:headEnd/>
            <a:tailEnd/>
          </a:ln>
          <a:effectLst/>
        </p:spPr>
        <p:txBody>
          <a:bodyPr wrap="square">
            <a:spAutoFit/>
          </a:bodyPr>
          <a:lstStyle/>
          <a:p>
            <a:pPr>
              <a:spcBef>
                <a:spcPct val="50000"/>
              </a:spcBef>
            </a:pPr>
            <a:r>
              <a:rPr lang="it-IT" sz="1400" dirty="0">
                <a:solidFill>
                  <a:srgbClr val="0000FF"/>
                </a:solidFill>
                <a:latin typeface="Arial Rounded MT Bold" pitchFamily="34" charset="0"/>
              </a:rPr>
              <a:t>Lo stile “personale”</a:t>
            </a:r>
          </a:p>
        </p:txBody>
      </p:sp>
      <p:sp>
        <p:nvSpPr>
          <p:cNvPr id="10247" name="Line 7"/>
          <p:cNvSpPr>
            <a:spLocks noChangeShapeType="1"/>
          </p:cNvSpPr>
          <p:nvPr/>
        </p:nvSpPr>
        <p:spPr bwMode="auto">
          <a:xfrm flipV="1">
            <a:off x="3581400" y="914400"/>
            <a:ext cx="457200" cy="838200"/>
          </a:xfrm>
          <a:prstGeom prst="line">
            <a:avLst/>
          </a:prstGeom>
          <a:noFill/>
          <a:ln w="9525">
            <a:solidFill>
              <a:schemeClr val="tx1"/>
            </a:solidFill>
            <a:round/>
            <a:headEnd/>
            <a:tailEnd type="triangle" w="med" len="med"/>
          </a:ln>
          <a:effectLst/>
        </p:spPr>
        <p:txBody>
          <a:bodyPr/>
          <a:lstStyle/>
          <a:p>
            <a:endParaRPr lang="it-IT"/>
          </a:p>
        </p:txBody>
      </p:sp>
      <p:sp>
        <p:nvSpPr>
          <p:cNvPr id="10248" name="Text Box 8"/>
          <p:cNvSpPr txBox="1">
            <a:spLocks noChangeArrowheads="1"/>
          </p:cNvSpPr>
          <p:nvPr/>
        </p:nvSpPr>
        <p:spPr bwMode="auto">
          <a:xfrm>
            <a:off x="3657600" y="685800"/>
            <a:ext cx="994183" cy="307777"/>
          </a:xfrm>
          <a:prstGeom prst="rect">
            <a:avLst/>
          </a:prstGeom>
          <a:noFill/>
          <a:ln w="9525">
            <a:noFill/>
            <a:miter lim="800000"/>
            <a:headEnd/>
            <a:tailEnd/>
          </a:ln>
          <a:effectLst/>
        </p:spPr>
        <p:txBody>
          <a:bodyPr wrap="none">
            <a:spAutoFit/>
          </a:bodyPr>
          <a:lstStyle/>
          <a:p>
            <a:r>
              <a:rPr lang="it-IT" sz="1400" dirty="0">
                <a:solidFill>
                  <a:srgbClr val="0000FF"/>
                </a:solidFill>
                <a:latin typeface="Arial Rounded MT Bold" pitchFamily="34" charset="0"/>
              </a:rPr>
              <a:t>Il metodo</a:t>
            </a:r>
          </a:p>
        </p:txBody>
      </p:sp>
      <p:sp>
        <p:nvSpPr>
          <p:cNvPr id="10249" name="Line 9"/>
          <p:cNvSpPr>
            <a:spLocks noChangeShapeType="1"/>
          </p:cNvSpPr>
          <p:nvPr/>
        </p:nvSpPr>
        <p:spPr bwMode="auto">
          <a:xfrm flipV="1">
            <a:off x="4572000" y="914400"/>
            <a:ext cx="1219200" cy="838200"/>
          </a:xfrm>
          <a:prstGeom prst="line">
            <a:avLst/>
          </a:prstGeom>
          <a:noFill/>
          <a:ln w="9525">
            <a:solidFill>
              <a:schemeClr val="tx1"/>
            </a:solidFill>
            <a:round/>
            <a:headEnd/>
            <a:tailEnd type="triangle" w="med" len="med"/>
          </a:ln>
          <a:effectLst/>
        </p:spPr>
        <p:txBody>
          <a:bodyPr/>
          <a:lstStyle/>
          <a:p>
            <a:endParaRPr lang="it-IT"/>
          </a:p>
        </p:txBody>
      </p:sp>
      <p:sp>
        <p:nvSpPr>
          <p:cNvPr id="10251" name="Text Box 11"/>
          <p:cNvSpPr txBox="1">
            <a:spLocks noChangeArrowheads="1"/>
          </p:cNvSpPr>
          <p:nvPr/>
        </p:nvSpPr>
        <p:spPr bwMode="auto">
          <a:xfrm>
            <a:off x="5724128" y="692696"/>
            <a:ext cx="1140569" cy="307777"/>
          </a:xfrm>
          <a:prstGeom prst="rect">
            <a:avLst/>
          </a:prstGeom>
          <a:noFill/>
          <a:ln w="9525">
            <a:noFill/>
            <a:miter lim="800000"/>
            <a:headEnd/>
            <a:tailEnd/>
          </a:ln>
          <a:effectLst/>
        </p:spPr>
        <p:txBody>
          <a:bodyPr wrap="none">
            <a:spAutoFit/>
          </a:bodyPr>
          <a:lstStyle/>
          <a:p>
            <a:r>
              <a:rPr lang="it-IT" sz="1400" dirty="0">
                <a:solidFill>
                  <a:srgbClr val="0000FF"/>
                </a:solidFill>
                <a:latin typeface="Arial Rounded MT Bold" pitchFamily="34" charset="0"/>
              </a:rPr>
              <a:t>L’orizzonte</a:t>
            </a:r>
          </a:p>
        </p:txBody>
      </p:sp>
      <p:pic>
        <p:nvPicPr>
          <p:cNvPr id="10252" name="Picture 12" descr="ProgettoPolicoroSTRETTO"/>
          <p:cNvPicPr>
            <a:picLocks noChangeAspect="1" noChangeArrowheads="1"/>
          </p:cNvPicPr>
          <p:nvPr/>
        </p:nvPicPr>
        <p:blipFill>
          <a:blip r:embed="rId2" cstate="print"/>
          <a:srcRect/>
          <a:stretch>
            <a:fillRect/>
          </a:stretch>
        </p:blipFill>
        <p:spPr bwMode="auto">
          <a:xfrm>
            <a:off x="381000" y="304800"/>
            <a:ext cx="1371600" cy="1154113"/>
          </a:xfrm>
          <a:prstGeom prst="rect">
            <a:avLst/>
          </a:prstGeom>
          <a:noFill/>
        </p:spPr>
      </p:pic>
      <p:sp>
        <p:nvSpPr>
          <p:cNvPr id="10253" name="Line 13"/>
          <p:cNvSpPr>
            <a:spLocks noChangeShapeType="1"/>
          </p:cNvSpPr>
          <p:nvPr/>
        </p:nvSpPr>
        <p:spPr bwMode="auto">
          <a:xfrm>
            <a:off x="7620000" y="1828800"/>
            <a:ext cx="264368" cy="304056"/>
          </a:xfrm>
          <a:prstGeom prst="line">
            <a:avLst/>
          </a:prstGeom>
          <a:noFill/>
          <a:ln w="9525">
            <a:solidFill>
              <a:schemeClr val="tx1"/>
            </a:solidFill>
            <a:round/>
            <a:headEnd/>
            <a:tailEnd type="triangle" w="med" len="med"/>
          </a:ln>
          <a:effectLst/>
        </p:spPr>
        <p:txBody>
          <a:bodyPr/>
          <a:lstStyle/>
          <a:p>
            <a:endParaRPr lang="it-IT"/>
          </a:p>
        </p:txBody>
      </p:sp>
      <p:sp>
        <p:nvSpPr>
          <p:cNvPr id="10254" name="Text Box 14"/>
          <p:cNvSpPr txBox="1">
            <a:spLocks noChangeArrowheads="1"/>
          </p:cNvSpPr>
          <p:nvPr/>
        </p:nvSpPr>
        <p:spPr bwMode="auto">
          <a:xfrm>
            <a:off x="7812360" y="1916832"/>
            <a:ext cx="1098848" cy="523220"/>
          </a:xfrm>
          <a:prstGeom prst="rect">
            <a:avLst/>
          </a:prstGeom>
          <a:noFill/>
          <a:ln w="9525">
            <a:noFill/>
            <a:miter lim="800000"/>
            <a:headEnd/>
            <a:tailEnd/>
          </a:ln>
          <a:effectLst/>
        </p:spPr>
        <p:txBody>
          <a:bodyPr wrap="square">
            <a:spAutoFit/>
          </a:bodyPr>
          <a:lstStyle/>
          <a:p>
            <a:pPr>
              <a:spcBef>
                <a:spcPct val="50000"/>
              </a:spcBef>
            </a:pPr>
            <a:r>
              <a:rPr lang="it-IT" sz="1400" dirty="0">
                <a:solidFill>
                  <a:srgbClr val="0000FF"/>
                </a:solidFill>
                <a:latin typeface="Arial Rounded MT Bold" pitchFamily="34" charset="0"/>
              </a:rPr>
              <a:t>Il problema</a:t>
            </a:r>
          </a:p>
        </p:txBody>
      </p:sp>
      <p:sp>
        <p:nvSpPr>
          <p:cNvPr id="10256" name="Line 16"/>
          <p:cNvSpPr>
            <a:spLocks noChangeShapeType="1"/>
          </p:cNvSpPr>
          <p:nvPr/>
        </p:nvSpPr>
        <p:spPr bwMode="auto">
          <a:xfrm flipH="1">
            <a:off x="1447800" y="3505200"/>
            <a:ext cx="1066800" cy="76200"/>
          </a:xfrm>
          <a:prstGeom prst="line">
            <a:avLst/>
          </a:prstGeom>
          <a:noFill/>
          <a:ln w="9525">
            <a:solidFill>
              <a:schemeClr val="tx1"/>
            </a:solidFill>
            <a:round/>
            <a:headEnd/>
            <a:tailEnd type="triangle" w="med" len="med"/>
          </a:ln>
          <a:effectLst/>
        </p:spPr>
        <p:txBody>
          <a:bodyPr/>
          <a:lstStyle/>
          <a:p>
            <a:endParaRPr lang="it-IT"/>
          </a:p>
        </p:txBody>
      </p:sp>
      <p:sp>
        <p:nvSpPr>
          <p:cNvPr id="10257" name="Text Box 17"/>
          <p:cNvSpPr txBox="1">
            <a:spLocks noChangeArrowheads="1"/>
          </p:cNvSpPr>
          <p:nvPr/>
        </p:nvSpPr>
        <p:spPr bwMode="auto">
          <a:xfrm>
            <a:off x="381000" y="3429000"/>
            <a:ext cx="1238672" cy="523220"/>
          </a:xfrm>
          <a:prstGeom prst="rect">
            <a:avLst/>
          </a:prstGeom>
          <a:noFill/>
          <a:ln w="9525">
            <a:noFill/>
            <a:miter lim="800000"/>
            <a:headEnd/>
            <a:tailEnd/>
          </a:ln>
          <a:effectLst/>
        </p:spPr>
        <p:txBody>
          <a:bodyPr wrap="square">
            <a:spAutoFit/>
          </a:bodyPr>
          <a:lstStyle/>
          <a:p>
            <a:pPr>
              <a:spcBef>
                <a:spcPct val="50000"/>
              </a:spcBef>
            </a:pPr>
            <a:r>
              <a:rPr lang="it-IT" sz="1400" dirty="0">
                <a:solidFill>
                  <a:srgbClr val="0000FF"/>
                </a:solidFill>
                <a:latin typeface="Arial Rounded MT Bold" pitchFamily="34" charset="0"/>
              </a:rPr>
              <a:t>I talenti da condividere</a:t>
            </a:r>
          </a:p>
        </p:txBody>
      </p:sp>
      <p:sp>
        <p:nvSpPr>
          <p:cNvPr id="10258" name="Line 18"/>
          <p:cNvSpPr>
            <a:spLocks noChangeShapeType="1"/>
          </p:cNvSpPr>
          <p:nvPr/>
        </p:nvSpPr>
        <p:spPr bwMode="auto">
          <a:xfrm>
            <a:off x="7543800" y="3581400"/>
            <a:ext cx="609600" cy="152400"/>
          </a:xfrm>
          <a:prstGeom prst="line">
            <a:avLst/>
          </a:prstGeom>
          <a:noFill/>
          <a:ln w="9525">
            <a:solidFill>
              <a:schemeClr val="tx1"/>
            </a:solidFill>
            <a:round/>
            <a:headEnd/>
            <a:tailEnd type="triangle" w="med" len="med"/>
          </a:ln>
          <a:effectLst/>
        </p:spPr>
        <p:txBody>
          <a:bodyPr/>
          <a:lstStyle/>
          <a:p>
            <a:endParaRPr lang="it-IT"/>
          </a:p>
        </p:txBody>
      </p:sp>
      <p:sp>
        <p:nvSpPr>
          <p:cNvPr id="10259" name="Text Box 19"/>
          <p:cNvSpPr txBox="1">
            <a:spLocks noChangeArrowheads="1"/>
          </p:cNvSpPr>
          <p:nvPr/>
        </p:nvSpPr>
        <p:spPr bwMode="auto">
          <a:xfrm>
            <a:off x="7848600" y="3733800"/>
            <a:ext cx="1066800" cy="307777"/>
          </a:xfrm>
          <a:prstGeom prst="rect">
            <a:avLst/>
          </a:prstGeom>
          <a:noFill/>
          <a:ln w="9525">
            <a:noFill/>
            <a:miter lim="800000"/>
            <a:headEnd/>
            <a:tailEnd/>
          </a:ln>
          <a:effectLst/>
        </p:spPr>
        <p:txBody>
          <a:bodyPr>
            <a:spAutoFit/>
          </a:bodyPr>
          <a:lstStyle/>
          <a:p>
            <a:pPr>
              <a:spcBef>
                <a:spcPct val="50000"/>
              </a:spcBef>
            </a:pPr>
            <a:r>
              <a:rPr lang="it-IT" sz="1400" dirty="0">
                <a:solidFill>
                  <a:srgbClr val="0000FF"/>
                </a:solidFill>
                <a:latin typeface="Arial Rounded MT Bold" pitchFamily="34" charset="0"/>
              </a:rPr>
              <a:t>Il servizio</a:t>
            </a:r>
          </a:p>
        </p:txBody>
      </p:sp>
      <p:sp>
        <p:nvSpPr>
          <p:cNvPr id="10260" name="Line 20"/>
          <p:cNvSpPr>
            <a:spLocks noChangeShapeType="1"/>
          </p:cNvSpPr>
          <p:nvPr/>
        </p:nvSpPr>
        <p:spPr bwMode="auto">
          <a:xfrm flipH="1">
            <a:off x="1143000" y="3886200"/>
            <a:ext cx="1371600" cy="914400"/>
          </a:xfrm>
          <a:prstGeom prst="line">
            <a:avLst/>
          </a:prstGeom>
          <a:noFill/>
          <a:ln w="9525">
            <a:solidFill>
              <a:schemeClr val="tx1"/>
            </a:solidFill>
            <a:round/>
            <a:headEnd/>
            <a:tailEnd type="triangle" w="med" len="med"/>
          </a:ln>
          <a:effectLst/>
        </p:spPr>
        <p:txBody>
          <a:bodyPr/>
          <a:lstStyle/>
          <a:p>
            <a:endParaRPr lang="it-IT"/>
          </a:p>
        </p:txBody>
      </p:sp>
      <p:sp>
        <p:nvSpPr>
          <p:cNvPr id="10261" name="Text Box 21"/>
          <p:cNvSpPr txBox="1">
            <a:spLocks noChangeArrowheads="1"/>
          </p:cNvSpPr>
          <p:nvPr/>
        </p:nvSpPr>
        <p:spPr bwMode="auto">
          <a:xfrm>
            <a:off x="381000" y="4800600"/>
            <a:ext cx="1447800" cy="584775"/>
          </a:xfrm>
          <a:prstGeom prst="rect">
            <a:avLst/>
          </a:prstGeom>
          <a:noFill/>
          <a:ln w="9525">
            <a:noFill/>
            <a:miter lim="800000"/>
            <a:headEnd/>
            <a:tailEnd/>
          </a:ln>
          <a:effectLst/>
        </p:spPr>
        <p:txBody>
          <a:bodyPr>
            <a:spAutoFit/>
          </a:bodyPr>
          <a:lstStyle/>
          <a:p>
            <a:pPr>
              <a:spcBef>
                <a:spcPct val="50000"/>
              </a:spcBef>
            </a:pPr>
            <a:r>
              <a:rPr lang="it-IT" sz="1400" dirty="0">
                <a:solidFill>
                  <a:srgbClr val="0000FF"/>
                </a:solidFill>
                <a:latin typeface="Arial Rounded MT Bold" pitchFamily="34" charset="0"/>
              </a:rPr>
              <a:t>Il programma</a:t>
            </a:r>
          </a:p>
          <a:p>
            <a:pPr>
              <a:spcBef>
                <a:spcPct val="50000"/>
              </a:spcBef>
            </a:pPr>
            <a:endParaRPr lang="it-IT" sz="1200" dirty="0">
              <a:solidFill>
                <a:srgbClr val="0000FF"/>
              </a:solidFill>
              <a:latin typeface="Georgia" pitchFamily="18" charset="0"/>
            </a:endParaRPr>
          </a:p>
        </p:txBody>
      </p:sp>
      <p:pic>
        <p:nvPicPr>
          <p:cNvPr id="10262" name="Picture 22" descr="bussola"/>
          <p:cNvPicPr>
            <a:picLocks noChangeAspect="1" noChangeArrowheads="1"/>
          </p:cNvPicPr>
          <p:nvPr/>
        </p:nvPicPr>
        <p:blipFill>
          <a:blip r:embed="rId3" cstate="print"/>
          <a:srcRect/>
          <a:stretch>
            <a:fillRect/>
          </a:stretch>
        </p:blipFill>
        <p:spPr bwMode="auto">
          <a:xfrm rot="-1437101">
            <a:off x="6934200" y="5486400"/>
            <a:ext cx="1143000" cy="858838"/>
          </a:xfrm>
          <a:prstGeom prst="rect">
            <a:avLst/>
          </a:prstGeom>
          <a:noFill/>
        </p:spPr>
      </p:pic>
      <p:sp>
        <p:nvSpPr>
          <p:cNvPr id="10263" name="WordArt 23"/>
          <p:cNvSpPr>
            <a:spLocks noChangeArrowheads="1" noChangeShapeType="1" noTextEdit="1"/>
          </p:cNvSpPr>
          <p:nvPr/>
        </p:nvSpPr>
        <p:spPr bwMode="auto">
          <a:xfrm rot="-1610837">
            <a:off x="6146800" y="5384800"/>
            <a:ext cx="1676400" cy="361950"/>
          </a:xfrm>
          <a:prstGeom prst="rect">
            <a:avLst/>
          </a:prstGeom>
        </p:spPr>
        <p:txBody>
          <a:bodyPr spcFirstLastPara="1" wrap="none" fromWordArt="1">
            <a:prstTxWarp prst="textArchUp">
              <a:avLst>
                <a:gd name="adj" fmla="val 10800000"/>
              </a:avLst>
            </a:prstTxWarp>
          </a:bodyPr>
          <a:lstStyle/>
          <a:p>
            <a:pPr algn="ctr"/>
            <a:r>
              <a:rPr lang="it-IT" sz="2000" b="1" kern="10">
                <a:ln w="6350">
                  <a:solidFill>
                    <a:srgbClr val="000000"/>
                  </a:solidFill>
                  <a:round/>
                  <a:headEnd/>
                  <a:tailEnd/>
                </a:ln>
                <a:gradFill rotWithShape="1">
                  <a:gsLst>
                    <a:gs pos="0">
                      <a:srgbClr val="CC0000"/>
                    </a:gs>
                    <a:gs pos="100000">
                      <a:srgbClr val="CC0000">
                        <a:gamma/>
                        <a:shade val="46275"/>
                        <a:invGamma/>
                      </a:srgbClr>
                    </a:gs>
                  </a:gsLst>
                  <a:lin ang="5400000" scaled="1"/>
                </a:gradFill>
                <a:latin typeface="Forte"/>
              </a:rPr>
              <a:t>Le coordinate</a:t>
            </a:r>
          </a:p>
        </p:txBody>
      </p:sp>
      <p:sp>
        <p:nvSpPr>
          <p:cNvPr id="10264" name="WordArt 24"/>
          <p:cNvSpPr>
            <a:spLocks noChangeArrowheads="1" noChangeShapeType="1" noTextEdit="1"/>
          </p:cNvSpPr>
          <p:nvPr/>
        </p:nvSpPr>
        <p:spPr bwMode="auto">
          <a:xfrm rot="-1893054">
            <a:off x="7304088" y="5827713"/>
            <a:ext cx="1676400" cy="514350"/>
          </a:xfrm>
          <a:prstGeom prst="rect">
            <a:avLst/>
          </a:prstGeom>
        </p:spPr>
        <p:txBody>
          <a:bodyPr spcFirstLastPara="1" wrap="none" fromWordArt="1">
            <a:prstTxWarp prst="textArchDown">
              <a:avLst>
                <a:gd name="adj" fmla="val 21492090"/>
              </a:avLst>
            </a:prstTxWarp>
          </a:bodyPr>
          <a:lstStyle/>
          <a:p>
            <a:pPr algn="ctr"/>
            <a:r>
              <a:rPr lang="it-IT" sz="2000" b="1" kern="10">
                <a:ln w="6350">
                  <a:solidFill>
                    <a:srgbClr val="000000"/>
                  </a:solidFill>
                  <a:round/>
                  <a:headEnd/>
                  <a:tailEnd/>
                </a:ln>
                <a:gradFill rotWithShape="1">
                  <a:gsLst>
                    <a:gs pos="0">
                      <a:srgbClr val="CC0000"/>
                    </a:gs>
                    <a:gs pos="100000">
                      <a:srgbClr val="FCF600"/>
                    </a:gs>
                  </a:gsLst>
                  <a:lin ang="5400000" scaled="1"/>
                </a:gradFill>
                <a:latin typeface="Forte"/>
              </a:rPr>
              <a:t>del Progetto</a:t>
            </a: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2000" fill="hold"/>
                                        <p:tgtEl>
                                          <p:spTgt spid="10252"/>
                                        </p:tgtEl>
                                        <p:attrNameLst>
                                          <p:attrName>ppt_w</p:attrName>
                                        </p:attrNameLst>
                                      </p:cBhvr>
                                      <p:tavLst>
                                        <p:tav tm="0">
                                          <p:val>
                                            <p:strVal val="#ppt_w*0.70"/>
                                          </p:val>
                                        </p:tav>
                                        <p:tav tm="100000">
                                          <p:val>
                                            <p:strVal val="#ppt_w"/>
                                          </p:val>
                                        </p:tav>
                                      </p:tavLst>
                                    </p:anim>
                                    <p:anim calcmode="lin" valueType="num">
                                      <p:cBhvr>
                                        <p:cTn id="8" dur="2000" fill="hold"/>
                                        <p:tgtEl>
                                          <p:spTgt spid="10252"/>
                                        </p:tgtEl>
                                        <p:attrNameLst>
                                          <p:attrName>ppt_h</p:attrName>
                                        </p:attrNameLst>
                                      </p:cBhvr>
                                      <p:tavLst>
                                        <p:tav tm="0">
                                          <p:val>
                                            <p:strVal val="#ppt_h"/>
                                          </p:val>
                                        </p:tav>
                                        <p:tav tm="100000">
                                          <p:val>
                                            <p:strVal val="#ppt_h"/>
                                          </p:val>
                                        </p:tav>
                                      </p:tavLst>
                                    </p:anim>
                                    <p:animEffect transition="in" filter="fade">
                                      <p:cBhvr>
                                        <p:cTn id="9" dur="2000"/>
                                        <p:tgtEl>
                                          <p:spTgt spid="10252"/>
                                        </p:tgtEl>
                                      </p:cBhvr>
                                    </p:animEffect>
                                  </p:childTnLst>
                                </p:cTn>
                              </p:par>
                            </p:childTnLst>
                          </p:cTn>
                        </p:par>
                        <p:par>
                          <p:cTn id="10" fill="hold">
                            <p:stCondLst>
                              <p:cond delay="2000"/>
                            </p:stCondLst>
                            <p:childTnLst>
                              <p:par>
                                <p:cTn id="11" presetID="49" presetClass="entr" presetSubtype="0" decel="100000" fill="hold" grpId="0" nodeType="afterEffect">
                                  <p:stCondLst>
                                    <p:cond delay="0"/>
                                  </p:stCondLst>
                                  <p:childTnLst>
                                    <p:set>
                                      <p:cBhvr>
                                        <p:cTn id="12" dur="1" fill="hold">
                                          <p:stCondLst>
                                            <p:cond delay="0"/>
                                          </p:stCondLst>
                                        </p:cTn>
                                        <p:tgtEl>
                                          <p:spTgt spid="10263"/>
                                        </p:tgtEl>
                                        <p:attrNameLst>
                                          <p:attrName>style.visibility</p:attrName>
                                        </p:attrNameLst>
                                      </p:cBhvr>
                                      <p:to>
                                        <p:strVal val="visible"/>
                                      </p:to>
                                    </p:set>
                                    <p:anim calcmode="lin" valueType="num">
                                      <p:cBhvr>
                                        <p:cTn id="13" dur="1000" fill="hold"/>
                                        <p:tgtEl>
                                          <p:spTgt spid="10263"/>
                                        </p:tgtEl>
                                        <p:attrNameLst>
                                          <p:attrName>ppt_w</p:attrName>
                                        </p:attrNameLst>
                                      </p:cBhvr>
                                      <p:tavLst>
                                        <p:tav tm="0">
                                          <p:val>
                                            <p:fltVal val="0"/>
                                          </p:val>
                                        </p:tav>
                                        <p:tav tm="100000">
                                          <p:val>
                                            <p:strVal val="#ppt_w"/>
                                          </p:val>
                                        </p:tav>
                                      </p:tavLst>
                                    </p:anim>
                                    <p:anim calcmode="lin" valueType="num">
                                      <p:cBhvr>
                                        <p:cTn id="14" dur="1000" fill="hold"/>
                                        <p:tgtEl>
                                          <p:spTgt spid="10263"/>
                                        </p:tgtEl>
                                        <p:attrNameLst>
                                          <p:attrName>ppt_h</p:attrName>
                                        </p:attrNameLst>
                                      </p:cBhvr>
                                      <p:tavLst>
                                        <p:tav tm="0">
                                          <p:val>
                                            <p:fltVal val="0"/>
                                          </p:val>
                                        </p:tav>
                                        <p:tav tm="100000">
                                          <p:val>
                                            <p:strVal val="#ppt_h"/>
                                          </p:val>
                                        </p:tav>
                                      </p:tavLst>
                                    </p:anim>
                                    <p:anim calcmode="lin" valueType="num">
                                      <p:cBhvr>
                                        <p:cTn id="15" dur="1000" fill="hold"/>
                                        <p:tgtEl>
                                          <p:spTgt spid="10263"/>
                                        </p:tgtEl>
                                        <p:attrNameLst>
                                          <p:attrName>style.rotation</p:attrName>
                                        </p:attrNameLst>
                                      </p:cBhvr>
                                      <p:tavLst>
                                        <p:tav tm="0">
                                          <p:val>
                                            <p:fltVal val="360"/>
                                          </p:val>
                                        </p:tav>
                                        <p:tav tm="100000">
                                          <p:val>
                                            <p:fltVal val="0"/>
                                          </p:val>
                                        </p:tav>
                                      </p:tavLst>
                                    </p:anim>
                                    <p:animEffect transition="in" filter="fade">
                                      <p:cBhvr>
                                        <p:cTn id="16" dur="1000"/>
                                        <p:tgtEl>
                                          <p:spTgt spid="10263"/>
                                        </p:tgtEl>
                                      </p:cBhvr>
                                    </p:animEffect>
                                  </p:childTnLst>
                                </p:cTn>
                              </p:par>
                            </p:childTnLst>
                          </p:cTn>
                        </p:par>
                        <p:par>
                          <p:cTn id="17" fill="hold">
                            <p:stCondLst>
                              <p:cond delay="3000"/>
                            </p:stCondLst>
                            <p:childTnLst>
                              <p:par>
                                <p:cTn id="18" presetID="49" presetClass="entr" presetSubtype="0" decel="100000" fill="hold" grpId="0" nodeType="afterEffect">
                                  <p:stCondLst>
                                    <p:cond delay="0"/>
                                  </p:stCondLst>
                                  <p:childTnLst>
                                    <p:set>
                                      <p:cBhvr>
                                        <p:cTn id="19" dur="1" fill="hold">
                                          <p:stCondLst>
                                            <p:cond delay="0"/>
                                          </p:stCondLst>
                                        </p:cTn>
                                        <p:tgtEl>
                                          <p:spTgt spid="10264"/>
                                        </p:tgtEl>
                                        <p:attrNameLst>
                                          <p:attrName>style.visibility</p:attrName>
                                        </p:attrNameLst>
                                      </p:cBhvr>
                                      <p:to>
                                        <p:strVal val="visible"/>
                                      </p:to>
                                    </p:set>
                                    <p:anim calcmode="lin" valueType="num">
                                      <p:cBhvr>
                                        <p:cTn id="20" dur="1000" fill="hold"/>
                                        <p:tgtEl>
                                          <p:spTgt spid="10264"/>
                                        </p:tgtEl>
                                        <p:attrNameLst>
                                          <p:attrName>ppt_w</p:attrName>
                                        </p:attrNameLst>
                                      </p:cBhvr>
                                      <p:tavLst>
                                        <p:tav tm="0">
                                          <p:val>
                                            <p:fltVal val="0"/>
                                          </p:val>
                                        </p:tav>
                                        <p:tav tm="100000">
                                          <p:val>
                                            <p:strVal val="#ppt_w"/>
                                          </p:val>
                                        </p:tav>
                                      </p:tavLst>
                                    </p:anim>
                                    <p:anim calcmode="lin" valueType="num">
                                      <p:cBhvr>
                                        <p:cTn id="21" dur="1000" fill="hold"/>
                                        <p:tgtEl>
                                          <p:spTgt spid="10264"/>
                                        </p:tgtEl>
                                        <p:attrNameLst>
                                          <p:attrName>ppt_h</p:attrName>
                                        </p:attrNameLst>
                                      </p:cBhvr>
                                      <p:tavLst>
                                        <p:tav tm="0">
                                          <p:val>
                                            <p:fltVal val="0"/>
                                          </p:val>
                                        </p:tav>
                                        <p:tav tm="100000">
                                          <p:val>
                                            <p:strVal val="#ppt_h"/>
                                          </p:val>
                                        </p:tav>
                                      </p:tavLst>
                                    </p:anim>
                                    <p:anim calcmode="lin" valueType="num">
                                      <p:cBhvr>
                                        <p:cTn id="22" dur="1000" fill="hold"/>
                                        <p:tgtEl>
                                          <p:spTgt spid="10264"/>
                                        </p:tgtEl>
                                        <p:attrNameLst>
                                          <p:attrName>style.rotation</p:attrName>
                                        </p:attrNameLst>
                                      </p:cBhvr>
                                      <p:tavLst>
                                        <p:tav tm="0">
                                          <p:val>
                                            <p:fltVal val="360"/>
                                          </p:val>
                                        </p:tav>
                                        <p:tav tm="100000">
                                          <p:val>
                                            <p:fltVal val="0"/>
                                          </p:val>
                                        </p:tav>
                                      </p:tavLst>
                                    </p:anim>
                                    <p:animEffect transition="in" filter="fade">
                                      <p:cBhvr>
                                        <p:cTn id="23" dur="1000"/>
                                        <p:tgtEl>
                                          <p:spTgt spid="10264"/>
                                        </p:tgtEl>
                                      </p:cBhvr>
                                    </p:animEffect>
                                  </p:childTnLst>
                                </p:cTn>
                              </p:par>
                            </p:childTnLst>
                          </p:cTn>
                        </p:par>
                        <p:par>
                          <p:cTn id="24" fill="hold">
                            <p:stCondLst>
                              <p:cond delay="4000"/>
                            </p:stCondLst>
                            <p:childTnLst>
                              <p:par>
                                <p:cTn id="25" presetID="20" presetClass="entr" presetSubtype="0" fill="hold" nodeType="afterEffect">
                                  <p:stCondLst>
                                    <p:cond delay="0"/>
                                  </p:stCondLst>
                                  <p:childTnLst>
                                    <p:set>
                                      <p:cBhvr>
                                        <p:cTn id="26" dur="1" fill="hold">
                                          <p:stCondLst>
                                            <p:cond delay="0"/>
                                          </p:stCondLst>
                                        </p:cTn>
                                        <p:tgtEl>
                                          <p:spTgt spid="10262"/>
                                        </p:tgtEl>
                                        <p:attrNameLst>
                                          <p:attrName>style.visibility</p:attrName>
                                        </p:attrNameLst>
                                      </p:cBhvr>
                                      <p:to>
                                        <p:strVal val="visible"/>
                                      </p:to>
                                    </p:set>
                                    <p:animEffect transition="in" filter="wedge">
                                      <p:cBhvr>
                                        <p:cTn id="27" dur="1000"/>
                                        <p:tgtEl>
                                          <p:spTgt spid="10262"/>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0243">
                                            <p:txEl>
                                              <p:pRg st="0" end="0"/>
                                            </p:txEl>
                                          </p:spTgt>
                                        </p:tgtEl>
                                        <p:attrNameLst>
                                          <p:attrName>style.visibility</p:attrName>
                                        </p:attrNameLst>
                                      </p:cBhvr>
                                      <p:to>
                                        <p:strVal val="visible"/>
                                      </p:to>
                                    </p:set>
                                    <p:animEffect transition="in" filter="fade">
                                      <p:cBhvr>
                                        <p:cTn id="31" dur="2000"/>
                                        <p:tgtEl>
                                          <p:spTgt spid="1024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3">
                                            <p:txEl>
                                              <p:pRg st="2" end="2"/>
                                            </p:txEl>
                                          </p:spTgt>
                                        </p:tgtEl>
                                        <p:attrNameLst>
                                          <p:attrName>style.visibility</p:attrName>
                                        </p:attrNameLst>
                                      </p:cBhvr>
                                      <p:to>
                                        <p:strVal val="visible"/>
                                      </p:to>
                                    </p:set>
                                    <p:animEffect transition="in" filter="fade">
                                      <p:cBhvr>
                                        <p:cTn id="34" dur="2000"/>
                                        <p:tgtEl>
                                          <p:spTgt spid="10243">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43">
                                            <p:txEl>
                                              <p:pRg st="3" end="3"/>
                                            </p:txEl>
                                          </p:spTgt>
                                        </p:tgtEl>
                                        <p:attrNameLst>
                                          <p:attrName>style.visibility</p:attrName>
                                        </p:attrNameLst>
                                      </p:cBhvr>
                                      <p:to>
                                        <p:strVal val="visible"/>
                                      </p:to>
                                    </p:set>
                                    <p:animEffect transition="in" filter="fade">
                                      <p:cBhvr>
                                        <p:cTn id="37" dur="2000"/>
                                        <p:tgtEl>
                                          <p:spTgt spid="1024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43">
                                            <p:txEl>
                                              <p:pRg st="4" end="4"/>
                                            </p:txEl>
                                          </p:spTgt>
                                        </p:tgtEl>
                                        <p:attrNameLst>
                                          <p:attrName>style.visibility</p:attrName>
                                        </p:attrNameLst>
                                      </p:cBhvr>
                                      <p:to>
                                        <p:strVal val="visible"/>
                                      </p:to>
                                    </p:set>
                                    <p:animEffect transition="in" filter="fade">
                                      <p:cBhvr>
                                        <p:cTn id="40" dur="2000"/>
                                        <p:tgtEl>
                                          <p:spTgt spid="1024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Effect transition="in" filter="fade">
                                      <p:cBhvr>
                                        <p:cTn id="43" dur="2000"/>
                                        <p:tgtEl>
                                          <p:spTgt spid="1024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43">
                                            <p:txEl>
                                              <p:pRg st="7" end="7"/>
                                            </p:txEl>
                                          </p:spTgt>
                                        </p:tgtEl>
                                        <p:attrNameLst>
                                          <p:attrName>style.visibility</p:attrName>
                                        </p:attrNameLst>
                                      </p:cBhvr>
                                      <p:to>
                                        <p:strVal val="visible"/>
                                      </p:to>
                                    </p:set>
                                    <p:animEffect transition="in" filter="fade">
                                      <p:cBhvr>
                                        <p:cTn id="46" dur="2000"/>
                                        <p:tgtEl>
                                          <p:spTgt spid="10243">
                                            <p:txEl>
                                              <p:pRg st="7" end="7"/>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243">
                                            <p:txEl>
                                              <p:pRg st="8" end="8"/>
                                            </p:txEl>
                                          </p:spTgt>
                                        </p:tgtEl>
                                        <p:attrNameLst>
                                          <p:attrName>style.visibility</p:attrName>
                                        </p:attrNameLst>
                                      </p:cBhvr>
                                      <p:to>
                                        <p:strVal val="visible"/>
                                      </p:to>
                                    </p:set>
                                    <p:animEffect transition="in" filter="fade">
                                      <p:cBhvr>
                                        <p:cTn id="49" dur="2000"/>
                                        <p:tgtEl>
                                          <p:spTgt spid="10243">
                                            <p:txEl>
                                              <p:pRg st="8" end="8"/>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43">
                                            <p:txEl>
                                              <p:pRg st="10" end="10"/>
                                            </p:txEl>
                                          </p:spTgt>
                                        </p:tgtEl>
                                        <p:attrNameLst>
                                          <p:attrName>style.visibility</p:attrName>
                                        </p:attrNameLst>
                                      </p:cBhvr>
                                      <p:to>
                                        <p:strVal val="visible"/>
                                      </p:to>
                                    </p:set>
                                    <p:animEffect transition="in" filter="fade">
                                      <p:cBhvr>
                                        <p:cTn id="52" dur="2000"/>
                                        <p:tgtEl>
                                          <p:spTgt spid="10243">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243">
                                            <p:txEl>
                                              <p:pRg st="11" end="11"/>
                                            </p:txEl>
                                          </p:spTgt>
                                        </p:tgtEl>
                                        <p:attrNameLst>
                                          <p:attrName>style.visibility</p:attrName>
                                        </p:attrNameLst>
                                      </p:cBhvr>
                                      <p:to>
                                        <p:strVal val="visible"/>
                                      </p:to>
                                    </p:set>
                                    <p:animEffect transition="in" filter="fade">
                                      <p:cBhvr>
                                        <p:cTn id="55" dur="2000"/>
                                        <p:tgtEl>
                                          <p:spTgt spid="10243">
                                            <p:txEl>
                                              <p:pRg st="11" end="1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243">
                                            <p:txEl>
                                              <p:pRg st="12" end="12"/>
                                            </p:txEl>
                                          </p:spTgt>
                                        </p:tgtEl>
                                        <p:attrNameLst>
                                          <p:attrName>style.visibility</p:attrName>
                                        </p:attrNameLst>
                                      </p:cBhvr>
                                      <p:to>
                                        <p:strVal val="visible"/>
                                      </p:to>
                                    </p:set>
                                    <p:animEffect transition="in" filter="fade">
                                      <p:cBhvr>
                                        <p:cTn id="58" dur="2000"/>
                                        <p:tgtEl>
                                          <p:spTgt spid="10243">
                                            <p:txEl>
                                              <p:pRg st="12" end="1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243">
                                            <p:txEl>
                                              <p:pRg st="13" end="13"/>
                                            </p:txEl>
                                          </p:spTgt>
                                        </p:tgtEl>
                                        <p:attrNameLst>
                                          <p:attrName>style.visibility</p:attrName>
                                        </p:attrNameLst>
                                      </p:cBhvr>
                                      <p:to>
                                        <p:strVal val="visible"/>
                                      </p:to>
                                    </p:set>
                                    <p:animEffect transition="in" filter="fade">
                                      <p:cBhvr>
                                        <p:cTn id="61" dur="2000"/>
                                        <p:tgtEl>
                                          <p:spTgt spid="10243">
                                            <p:txEl>
                                              <p:pRg st="13" end="1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43">
                                            <p:txEl>
                                              <p:pRg st="14" end="14"/>
                                            </p:txEl>
                                          </p:spTgt>
                                        </p:tgtEl>
                                        <p:attrNameLst>
                                          <p:attrName>style.visibility</p:attrName>
                                        </p:attrNameLst>
                                      </p:cBhvr>
                                      <p:to>
                                        <p:strVal val="visible"/>
                                      </p:to>
                                    </p:set>
                                    <p:animEffect transition="in" filter="fade">
                                      <p:cBhvr>
                                        <p:cTn id="64" dur="2000"/>
                                        <p:tgtEl>
                                          <p:spTgt spid="10243">
                                            <p:txEl>
                                              <p:pRg st="14" end="1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43">
                                            <p:txEl>
                                              <p:pRg st="15" end="15"/>
                                            </p:txEl>
                                          </p:spTgt>
                                        </p:tgtEl>
                                        <p:attrNameLst>
                                          <p:attrName>style.visibility</p:attrName>
                                        </p:attrNameLst>
                                      </p:cBhvr>
                                      <p:to>
                                        <p:strVal val="visible"/>
                                      </p:to>
                                    </p:set>
                                    <p:animEffect transition="in" filter="fade">
                                      <p:cBhvr>
                                        <p:cTn id="67" dur="2000"/>
                                        <p:tgtEl>
                                          <p:spTgt spid="10243">
                                            <p:txEl>
                                              <p:pRg st="15" end="1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243">
                                            <p:txEl>
                                              <p:pRg st="16" end="16"/>
                                            </p:txEl>
                                          </p:spTgt>
                                        </p:tgtEl>
                                        <p:attrNameLst>
                                          <p:attrName>style.visibility</p:attrName>
                                        </p:attrNameLst>
                                      </p:cBhvr>
                                      <p:to>
                                        <p:strVal val="visible"/>
                                      </p:to>
                                    </p:set>
                                    <p:animEffect transition="in" filter="fade">
                                      <p:cBhvr>
                                        <p:cTn id="70" dur="2000"/>
                                        <p:tgtEl>
                                          <p:spTgt spid="10243">
                                            <p:txEl>
                                              <p:pRg st="16" end="1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243">
                                            <p:txEl>
                                              <p:pRg st="17" end="17"/>
                                            </p:txEl>
                                          </p:spTgt>
                                        </p:tgtEl>
                                        <p:attrNameLst>
                                          <p:attrName>style.visibility</p:attrName>
                                        </p:attrNameLst>
                                      </p:cBhvr>
                                      <p:to>
                                        <p:strVal val="visible"/>
                                      </p:to>
                                    </p:set>
                                    <p:animEffect transition="in" filter="fade">
                                      <p:cBhvr>
                                        <p:cTn id="73" dur="2000"/>
                                        <p:tgtEl>
                                          <p:spTgt spid="10243">
                                            <p:txEl>
                                              <p:pRg st="17" end="1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243">
                                            <p:txEl>
                                              <p:pRg st="18" end="18"/>
                                            </p:txEl>
                                          </p:spTgt>
                                        </p:tgtEl>
                                        <p:attrNameLst>
                                          <p:attrName>style.visibility</p:attrName>
                                        </p:attrNameLst>
                                      </p:cBhvr>
                                      <p:to>
                                        <p:strVal val="visible"/>
                                      </p:to>
                                    </p:set>
                                    <p:animEffect transition="in" filter="fade">
                                      <p:cBhvr>
                                        <p:cTn id="76" dur="2000"/>
                                        <p:tgtEl>
                                          <p:spTgt spid="10243">
                                            <p:txEl>
                                              <p:pRg st="18" end="18"/>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43">
                                            <p:txEl>
                                              <p:pRg st="19" end="19"/>
                                            </p:txEl>
                                          </p:spTgt>
                                        </p:tgtEl>
                                        <p:attrNameLst>
                                          <p:attrName>style.visibility</p:attrName>
                                        </p:attrNameLst>
                                      </p:cBhvr>
                                      <p:to>
                                        <p:strVal val="visible"/>
                                      </p:to>
                                    </p:set>
                                    <p:animEffect transition="in" filter="fade">
                                      <p:cBhvr>
                                        <p:cTn id="79" dur="2000"/>
                                        <p:tgtEl>
                                          <p:spTgt spid="10243">
                                            <p:txEl>
                                              <p:pRg st="19" end="19"/>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43">
                                            <p:txEl>
                                              <p:pRg st="20" end="20"/>
                                            </p:txEl>
                                          </p:spTgt>
                                        </p:tgtEl>
                                        <p:attrNameLst>
                                          <p:attrName>style.visibility</p:attrName>
                                        </p:attrNameLst>
                                      </p:cBhvr>
                                      <p:to>
                                        <p:strVal val="visible"/>
                                      </p:to>
                                    </p:set>
                                    <p:animEffect transition="in" filter="fade">
                                      <p:cBhvr>
                                        <p:cTn id="82" dur="2000"/>
                                        <p:tgtEl>
                                          <p:spTgt spid="10243">
                                            <p:txEl>
                                              <p:pRg st="20" end="2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243">
                                            <p:txEl>
                                              <p:pRg st="21" end="21"/>
                                            </p:txEl>
                                          </p:spTgt>
                                        </p:tgtEl>
                                        <p:attrNameLst>
                                          <p:attrName>style.visibility</p:attrName>
                                        </p:attrNameLst>
                                      </p:cBhvr>
                                      <p:to>
                                        <p:strVal val="visible"/>
                                      </p:to>
                                    </p:set>
                                    <p:animEffect transition="in" filter="fade">
                                      <p:cBhvr>
                                        <p:cTn id="85" dur="2000"/>
                                        <p:tgtEl>
                                          <p:spTgt spid="10243">
                                            <p:txEl>
                                              <p:pRg st="21" end="21"/>
                                            </p:txEl>
                                          </p:spTgt>
                                        </p:tgtEl>
                                      </p:cBhvr>
                                    </p:animEffect>
                                  </p:childTnLst>
                                </p:cTn>
                              </p:par>
                            </p:childTnLst>
                          </p:cTn>
                        </p:par>
                        <p:par>
                          <p:cTn id="86" fill="hold">
                            <p:stCondLst>
                              <p:cond delay="7000"/>
                            </p:stCondLst>
                            <p:childTnLst>
                              <p:par>
                                <p:cTn id="87" presetID="55" presetClass="entr" presetSubtype="0" fill="hold" grpId="0" nodeType="afterEffect">
                                  <p:stCondLst>
                                    <p:cond delay="500"/>
                                  </p:stCondLst>
                                  <p:childTnLst>
                                    <p:set>
                                      <p:cBhvr>
                                        <p:cTn id="88" dur="1" fill="hold">
                                          <p:stCondLst>
                                            <p:cond delay="0"/>
                                          </p:stCondLst>
                                        </p:cTn>
                                        <p:tgtEl>
                                          <p:spTgt spid="10244"/>
                                        </p:tgtEl>
                                        <p:attrNameLst>
                                          <p:attrName>style.visibility</p:attrName>
                                        </p:attrNameLst>
                                      </p:cBhvr>
                                      <p:to>
                                        <p:strVal val="visible"/>
                                      </p:to>
                                    </p:set>
                                    <p:anim calcmode="lin" valueType="num">
                                      <p:cBhvr>
                                        <p:cTn id="89" dur="500" fill="hold"/>
                                        <p:tgtEl>
                                          <p:spTgt spid="10244"/>
                                        </p:tgtEl>
                                        <p:attrNameLst>
                                          <p:attrName>ppt_w</p:attrName>
                                        </p:attrNameLst>
                                      </p:cBhvr>
                                      <p:tavLst>
                                        <p:tav tm="0">
                                          <p:val>
                                            <p:strVal val="#ppt_w*0.70"/>
                                          </p:val>
                                        </p:tav>
                                        <p:tav tm="100000">
                                          <p:val>
                                            <p:strVal val="#ppt_w"/>
                                          </p:val>
                                        </p:tav>
                                      </p:tavLst>
                                    </p:anim>
                                    <p:anim calcmode="lin" valueType="num">
                                      <p:cBhvr>
                                        <p:cTn id="90" dur="500" fill="hold"/>
                                        <p:tgtEl>
                                          <p:spTgt spid="10244"/>
                                        </p:tgtEl>
                                        <p:attrNameLst>
                                          <p:attrName>ppt_h</p:attrName>
                                        </p:attrNameLst>
                                      </p:cBhvr>
                                      <p:tavLst>
                                        <p:tav tm="0">
                                          <p:val>
                                            <p:strVal val="#ppt_h"/>
                                          </p:val>
                                        </p:tav>
                                        <p:tav tm="100000">
                                          <p:val>
                                            <p:strVal val="#ppt_h"/>
                                          </p:val>
                                        </p:tav>
                                      </p:tavLst>
                                    </p:anim>
                                    <p:animEffect transition="in" filter="fade">
                                      <p:cBhvr>
                                        <p:cTn id="91" dur="500"/>
                                        <p:tgtEl>
                                          <p:spTgt spid="10244"/>
                                        </p:tgtEl>
                                      </p:cBhvr>
                                    </p:animEffect>
                                  </p:childTnLst>
                                </p:cTn>
                              </p:par>
                            </p:childTnLst>
                          </p:cTn>
                        </p:par>
                        <p:par>
                          <p:cTn id="92" fill="hold">
                            <p:stCondLst>
                              <p:cond delay="8000"/>
                            </p:stCondLst>
                            <p:childTnLst>
                              <p:par>
                                <p:cTn id="93" presetID="55" presetClass="entr" presetSubtype="0" fill="hold" grpId="0" nodeType="afterEffect">
                                  <p:stCondLst>
                                    <p:cond delay="500"/>
                                  </p:stCondLst>
                                  <p:childTnLst>
                                    <p:set>
                                      <p:cBhvr>
                                        <p:cTn id="94" dur="1" fill="hold">
                                          <p:stCondLst>
                                            <p:cond delay="0"/>
                                          </p:stCondLst>
                                        </p:cTn>
                                        <p:tgtEl>
                                          <p:spTgt spid="10245"/>
                                        </p:tgtEl>
                                        <p:attrNameLst>
                                          <p:attrName>style.visibility</p:attrName>
                                        </p:attrNameLst>
                                      </p:cBhvr>
                                      <p:to>
                                        <p:strVal val="visible"/>
                                      </p:to>
                                    </p:set>
                                    <p:anim calcmode="lin" valueType="num">
                                      <p:cBhvr>
                                        <p:cTn id="95" dur="500" fill="hold"/>
                                        <p:tgtEl>
                                          <p:spTgt spid="10245"/>
                                        </p:tgtEl>
                                        <p:attrNameLst>
                                          <p:attrName>ppt_w</p:attrName>
                                        </p:attrNameLst>
                                      </p:cBhvr>
                                      <p:tavLst>
                                        <p:tav tm="0">
                                          <p:val>
                                            <p:strVal val="#ppt_w*0.70"/>
                                          </p:val>
                                        </p:tav>
                                        <p:tav tm="100000">
                                          <p:val>
                                            <p:strVal val="#ppt_w"/>
                                          </p:val>
                                        </p:tav>
                                      </p:tavLst>
                                    </p:anim>
                                    <p:anim calcmode="lin" valueType="num">
                                      <p:cBhvr>
                                        <p:cTn id="96" dur="500" fill="hold"/>
                                        <p:tgtEl>
                                          <p:spTgt spid="10245"/>
                                        </p:tgtEl>
                                        <p:attrNameLst>
                                          <p:attrName>ppt_h</p:attrName>
                                        </p:attrNameLst>
                                      </p:cBhvr>
                                      <p:tavLst>
                                        <p:tav tm="0">
                                          <p:val>
                                            <p:strVal val="#ppt_h"/>
                                          </p:val>
                                        </p:tav>
                                        <p:tav tm="100000">
                                          <p:val>
                                            <p:strVal val="#ppt_h"/>
                                          </p:val>
                                        </p:tav>
                                      </p:tavLst>
                                    </p:anim>
                                    <p:animEffect transition="in" filter="fade">
                                      <p:cBhvr>
                                        <p:cTn id="97" dur="500"/>
                                        <p:tgtEl>
                                          <p:spTgt spid="10245"/>
                                        </p:tgtEl>
                                      </p:cBhvr>
                                    </p:animEffect>
                                  </p:childTnLst>
                                </p:cTn>
                              </p:par>
                            </p:childTnLst>
                          </p:cTn>
                        </p:par>
                        <p:par>
                          <p:cTn id="98" fill="hold">
                            <p:stCondLst>
                              <p:cond delay="9000"/>
                            </p:stCondLst>
                            <p:childTnLst>
                              <p:par>
                                <p:cTn id="99" presetID="55" presetClass="entr" presetSubtype="0" fill="hold" grpId="0" nodeType="afterEffect">
                                  <p:stCondLst>
                                    <p:cond delay="500"/>
                                  </p:stCondLst>
                                  <p:childTnLst>
                                    <p:set>
                                      <p:cBhvr>
                                        <p:cTn id="100" dur="1" fill="hold">
                                          <p:stCondLst>
                                            <p:cond delay="0"/>
                                          </p:stCondLst>
                                        </p:cTn>
                                        <p:tgtEl>
                                          <p:spTgt spid="10247"/>
                                        </p:tgtEl>
                                        <p:attrNameLst>
                                          <p:attrName>style.visibility</p:attrName>
                                        </p:attrNameLst>
                                      </p:cBhvr>
                                      <p:to>
                                        <p:strVal val="visible"/>
                                      </p:to>
                                    </p:set>
                                    <p:anim calcmode="lin" valueType="num">
                                      <p:cBhvr>
                                        <p:cTn id="101" dur="1000" fill="hold"/>
                                        <p:tgtEl>
                                          <p:spTgt spid="10247"/>
                                        </p:tgtEl>
                                        <p:attrNameLst>
                                          <p:attrName>ppt_w</p:attrName>
                                        </p:attrNameLst>
                                      </p:cBhvr>
                                      <p:tavLst>
                                        <p:tav tm="0">
                                          <p:val>
                                            <p:strVal val="#ppt_w*0.70"/>
                                          </p:val>
                                        </p:tav>
                                        <p:tav tm="100000">
                                          <p:val>
                                            <p:strVal val="#ppt_w"/>
                                          </p:val>
                                        </p:tav>
                                      </p:tavLst>
                                    </p:anim>
                                    <p:anim calcmode="lin" valueType="num">
                                      <p:cBhvr>
                                        <p:cTn id="102" dur="1000" fill="hold"/>
                                        <p:tgtEl>
                                          <p:spTgt spid="10247"/>
                                        </p:tgtEl>
                                        <p:attrNameLst>
                                          <p:attrName>ppt_h</p:attrName>
                                        </p:attrNameLst>
                                      </p:cBhvr>
                                      <p:tavLst>
                                        <p:tav tm="0">
                                          <p:val>
                                            <p:strVal val="#ppt_h"/>
                                          </p:val>
                                        </p:tav>
                                        <p:tav tm="100000">
                                          <p:val>
                                            <p:strVal val="#ppt_h"/>
                                          </p:val>
                                        </p:tav>
                                      </p:tavLst>
                                    </p:anim>
                                    <p:animEffect transition="in" filter="fade">
                                      <p:cBhvr>
                                        <p:cTn id="103" dur="1000"/>
                                        <p:tgtEl>
                                          <p:spTgt spid="10247"/>
                                        </p:tgtEl>
                                      </p:cBhvr>
                                    </p:animEffect>
                                  </p:childTnLst>
                                </p:cTn>
                              </p:par>
                              <p:par>
                                <p:cTn id="104" presetID="55" presetClass="entr" presetSubtype="0" fill="hold" grpId="0" nodeType="withEffect">
                                  <p:stCondLst>
                                    <p:cond delay="500"/>
                                  </p:stCondLst>
                                  <p:childTnLst>
                                    <p:set>
                                      <p:cBhvr>
                                        <p:cTn id="105" dur="1" fill="hold">
                                          <p:stCondLst>
                                            <p:cond delay="0"/>
                                          </p:stCondLst>
                                        </p:cTn>
                                        <p:tgtEl>
                                          <p:spTgt spid="10248"/>
                                        </p:tgtEl>
                                        <p:attrNameLst>
                                          <p:attrName>style.visibility</p:attrName>
                                        </p:attrNameLst>
                                      </p:cBhvr>
                                      <p:to>
                                        <p:strVal val="visible"/>
                                      </p:to>
                                    </p:set>
                                    <p:anim calcmode="lin" valueType="num">
                                      <p:cBhvr>
                                        <p:cTn id="106" dur="500" fill="hold"/>
                                        <p:tgtEl>
                                          <p:spTgt spid="10248"/>
                                        </p:tgtEl>
                                        <p:attrNameLst>
                                          <p:attrName>ppt_w</p:attrName>
                                        </p:attrNameLst>
                                      </p:cBhvr>
                                      <p:tavLst>
                                        <p:tav tm="0">
                                          <p:val>
                                            <p:strVal val="#ppt_w*0.70"/>
                                          </p:val>
                                        </p:tav>
                                        <p:tav tm="100000">
                                          <p:val>
                                            <p:strVal val="#ppt_w"/>
                                          </p:val>
                                        </p:tav>
                                      </p:tavLst>
                                    </p:anim>
                                    <p:anim calcmode="lin" valueType="num">
                                      <p:cBhvr>
                                        <p:cTn id="107" dur="500" fill="hold"/>
                                        <p:tgtEl>
                                          <p:spTgt spid="10248"/>
                                        </p:tgtEl>
                                        <p:attrNameLst>
                                          <p:attrName>ppt_h</p:attrName>
                                        </p:attrNameLst>
                                      </p:cBhvr>
                                      <p:tavLst>
                                        <p:tav tm="0">
                                          <p:val>
                                            <p:strVal val="#ppt_h"/>
                                          </p:val>
                                        </p:tav>
                                        <p:tav tm="100000">
                                          <p:val>
                                            <p:strVal val="#ppt_h"/>
                                          </p:val>
                                        </p:tav>
                                      </p:tavLst>
                                    </p:anim>
                                    <p:animEffect transition="in" filter="fade">
                                      <p:cBhvr>
                                        <p:cTn id="108" dur="500"/>
                                        <p:tgtEl>
                                          <p:spTgt spid="10248"/>
                                        </p:tgtEl>
                                      </p:cBhvr>
                                    </p:animEffect>
                                  </p:childTnLst>
                                </p:cTn>
                              </p:par>
                            </p:childTnLst>
                          </p:cTn>
                        </p:par>
                        <p:par>
                          <p:cTn id="109" fill="hold">
                            <p:stCondLst>
                              <p:cond delay="10500"/>
                            </p:stCondLst>
                            <p:childTnLst>
                              <p:par>
                                <p:cTn id="110" presetID="55" presetClass="entr" presetSubtype="0" fill="hold" grpId="0" nodeType="afterEffect">
                                  <p:stCondLst>
                                    <p:cond delay="500"/>
                                  </p:stCondLst>
                                  <p:childTnLst>
                                    <p:set>
                                      <p:cBhvr>
                                        <p:cTn id="111" dur="1" fill="hold">
                                          <p:stCondLst>
                                            <p:cond delay="0"/>
                                          </p:stCondLst>
                                        </p:cTn>
                                        <p:tgtEl>
                                          <p:spTgt spid="10249"/>
                                        </p:tgtEl>
                                        <p:attrNameLst>
                                          <p:attrName>style.visibility</p:attrName>
                                        </p:attrNameLst>
                                      </p:cBhvr>
                                      <p:to>
                                        <p:strVal val="visible"/>
                                      </p:to>
                                    </p:set>
                                    <p:anim calcmode="lin" valueType="num">
                                      <p:cBhvr>
                                        <p:cTn id="112" dur="500" fill="hold"/>
                                        <p:tgtEl>
                                          <p:spTgt spid="10249"/>
                                        </p:tgtEl>
                                        <p:attrNameLst>
                                          <p:attrName>ppt_w</p:attrName>
                                        </p:attrNameLst>
                                      </p:cBhvr>
                                      <p:tavLst>
                                        <p:tav tm="0">
                                          <p:val>
                                            <p:strVal val="#ppt_w*0.70"/>
                                          </p:val>
                                        </p:tav>
                                        <p:tav tm="100000">
                                          <p:val>
                                            <p:strVal val="#ppt_w"/>
                                          </p:val>
                                        </p:tav>
                                      </p:tavLst>
                                    </p:anim>
                                    <p:anim calcmode="lin" valueType="num">
                                      <p:cBhvr>
                                        <p:cTn id="113" dur="500" fill="hold"/>
                                        <p:tgtEl>
                                          <p:spTgt spid="10249"/>
                                        </p:tgtEl>
                                        <p:attrNameLst>
                                          <p:attrName>ppt_h</p:attrName>
                                        </p:attrNameLst>
                                      </p:cBhvr>
                                      <p:tavLst>
                                        <p:tav tm="0">
                                          <p:val>
                                            <p:strVal val="#ppt_h"/>
                                          </p:val>
                                        </p:tav>
                                        <p:tav tm="100000">
                                          <p:val>
                                            <p:strVal val="#ppt_h"/>
                                          </p:val>
                                        </p:tav>
                                      </p:tavLst>
                                    </p:anim>
                                    <p:animEffect transition="in" filter="fade">
                                      <p:cBhvr>
                                        <p:cTn id="114" dur="500"/>
                                        <p:tgtEl>
                                          <p:spTgt spid="10249"/>
                                        </p:tgtEl>
                                      </p:cBhvr>
                                    </p:animEffect>
                                  </p:childTnLst>
                                </p:cTn>
                              </p:par>
                              <p:par>
                                <p:cTn id="115" presetID="55" presetClass="entr" presetSubtype="0" fill="hold" grpId="0" nodeType="withEffect">
                                  <p:stCondLst>
                                    <p:cond delay="500"/>
                                  </p:stCondLst>
                                  <p:childTnLst>
                                    <p:set>
                                      <p:cBhvr>
                                        <p:cTn id="116" dur="1" fill="hold">
                                          <p:stCondLst>
                                            <p:cond delay="0"/>
                                          </p:stCondLst>
                                        </p:cTn>
                                        <p:tgtEl>
                                          <p:spTgt spid="10251"/>
                                        </p:tgtEl>
                                        <p:attrNameLst>
                                          <p:attrName>style.visibility</p:attrName>
                                        </p:attrNameLst>
                                      </p:cBhvr>
                                      <p:to>
                                        <p:strVal val="visible"/>
                                      </p:to>
                                    </p:set>
                                    <p:anim calcmode="lin" valueType="num">
                                      <p:cBhvr>
                                        <p:cTn id="117" dur="500" fill="hold"/>
                                        <p:tgtEl>
                                          <p:spTgt spid="10251"/>
                                        </p:tgtEl>
                                        <p:attrNameLst>
                                          <p:attrName>ppt_w</p:attrName>
                                        </p:attrNameLst>
                                      </p:cBhvr>
                                      <p:tavLst>
                                        <p:tav tm="0">
                                          <p:val>
                                            <p:strVal val="#ppt_w*0.70"/>
                                          </p:val>
                                        </p:tav>
                                        <p:tav tm="100000">
                                          <p:val>
                                            <p:strVal val="#ppt_w"/>
                                          </p:val>
                                        </p:tav>
                                      </p:tavLst>
                                    </p:anim>
                                    <p:anim calcmode="lin" valueType="num">
                                      <p:cBhvr>
                                        <p:cTn id="118" dur="500" fill="hold"/>
                                        <p:tgtEl>
                                          <p:spTgt spid="10251"/>
                                        </p:tgtEl>
                                        <p:attrNameLst>
                                          <p:attrName>ppt_h</p:attrName>
                                        </p:attrNameLst>
                                      </p:cBhvr>
                                      <p:tavLst>
                                        <p:tav tm="0">
                                          <p:val>
                                            <p:strVal val="#ppt_h"/>
                                          </p:val>
                                        </p:tav>
                                        <p:tav tm="100000">
                                          <p:val>
                                            <p:strVal val="#ppt_h"/>
                                          </p:val>
                                        </p:tav>
                                      </p:tavLst>
                                    </p:anim>
                                    <p:animEffect transition="in" filter="fade">
                                      <p:cBhvr>
                                        <p:cTn id="119" dur="500"/>
                                        <p:tgtEl>
                                          <p:spTgt spid="10251"/>
                                        </p:tgtEl>
                                      </p:cBhvr>
                                    </p:animEffect>
                                  </p:childTnLst>
                                </p:cTn>
                              </p:par>
                            </p:childTnLst>
                          </p:cTn>
                        </p:par>
                        <p:par>
                          <p:cTn id="120" fill="hold">
                            <p:stCondLst>
                              <p:cond delay="11500"/>
                            </p:stCondLst>
                            <p:childTnLst>
                              <p:par>
                                <p:cTn id="121" presetID="55" presetClass="entr" presetSubtype="0" fill="hold" grpId="0" nodeType="afterEffect">
                                  <p:stCondLst>
                                    <p:cond delay="0"/>
                                  </p:stCondLst>
                                  <p:childTnLst>
                                    <p:set>
                                      <p:cBhvr>
                                        <p:cTn id="122" dur="1" fill="hold">
                                          <p:stCondLst>
                                            <p:cond delay="0"/>
                                          </p:stCondLst>
                                        </p:cTn>
                                        <p:tgtEl>
                                          <p:spTgt spid="10253"/>
                                        </p:tgtEl>
                                        <p:attrNameLst>
                                          <p:attrName>style.visibility</p:attrName>
                                        </p:attrNameLst>
                                      </p:cBhvr>
                                      <p:to>
                                        <p:strVal val="visible"/>
                                      </p:to>
                                    </p:set>
                                    <p:anim calcmode="lin" valueType="num">
                                      <p:cBhvr>
                                        <p:cTn id="123" dur="500" fill="hold"/>
                                        <p:tgtEl>
                                          <p:spTgt spid="10253"/>
                                        </p:tgtEl>
                                        <p:attrNameLst>
                                          <p:attrName>ppt_w</p:attrName>
                                        </p:attrNameLst>
                                      </p:cBhvr>
                                      <p:tavLst>
                                        <p:tav tm="0">
                                          <p:val>
                                            <p:strVal val="#ppt_w*0.70"/>
                                          </p:val>
                                        </p:tav>
                                        <p:tav tm="100000">
                                          <p:val>
                                            <p:strVal val="#ppt_w"/>
                                          </p:val>
                                        </p:tav>
                                      </p:tavLst>
                                    </p:anim>
                                    <p:anim calcmode="lin" valueType="num">
                                      <p:cBhvr>
                                        <p:cTn id="124" dur="500" fill="hold"/>
                                        <p:tgtEl>
                                          <p:spTgt spid="10253"/>
                                        </p:tgtEl>
                                        <p:attrNameLst>
                                          <p:attrName>ppt_h</p:attrName>
                                        </p:attrNameLst>
                                      </p:cBhvr>
                                      <p:tavLst>
                                        <p:tav tm="0">
                                          <p:val>
                                            <p:strVal val="#ppt_h"/>
                                          </p:val>
                                        </p:tav>
                                        <p:tav tm="100000">
                                          <p:val>
                                            <p:strVal val="#ppt_h"/>
                                          </p:val>
                                        </p:tav>
                                      </p:tavLst>
                                    </p:anim>
                                    <p:animEffect transition="in" filter="fade">
                                      <p:cBhvr>
                                        <p:cTn id="125" dur="500"/>
                                        <p:tgtEl>
                                          <p:spTgt spid="10253"/>
                                        </p:tgtEl>
                                      </p:cBhvr>
                                    </p:animEffect>
                                  </p:childTnLst>
                                </p:cTn>
                              </p:par>
                            </p:childTnLst>
                          </p:cTn>
                        </p:par>
                        <p:par>
                          <p:cTn id="126" fill="hold">
                            <p:stCondLst>
                              <p:cond delay="12000"/>
                            </p:stCondLst>
                            <p:childTnLst>
                              <p:par>
                                <p:cTn id="127" presetID="55" presetClass="entr" presetSubtype="0" fill="hold" grpId="0" nodeType="afterEffect">
                                  <p:stCondLst>
                                    <p:cond delay="500"/>
                                  </p:stCondLst>
                                  <p:childTnLst>
                                    <p:set>
                                      <p:cBhvr>
                                        <p:cTn id="128" dur="1" fill="hold">
                                          <p:stCondLst>
                                            <p:cond delay="0"/>
                                          </p:stCondLst>
                                        </p:cTn>
                                        <p:tgtEl>
                                          <p:spTgt spid="10254"/>
                                        </p:tgtEl>
                                        <p:attrNameLst>
                                          <p:attrName>style.visibility</p:attrName>
                                        </p:attrNameLst>
                                      </p:cBhvr>
                                      <p:to>
                                        <p:strVal val="visible"/>
                                      </p:to>
                                    </p:set>
                                    <p:anim calcmode="lin" valueType="num">
                                      <p:cBhvr>
                                        <p:cTn id="129" dur="1000" fill="hold"/>
                                        <p:tgtEl>
                                          <p:spTgt spid="10254"/>
                                        </p:tgtEl>
                                        <p:attrNameLst>
                                          <p:attrName>ppt_w</p:attrName>
                                        </p:attrNameLst>
                                      </p:cBhvr>
                                      <p:tavLst>
                                        <p:tav tm="0">
                                          <p:val>
                                            <p:strVal val="#ppt_w*0.70"/>
                                          </p:val>
                                        </p:tav>
                                        <p:tav tm="100000">
                                          <p:val>
                                            <p:strVal val="#ppt_w"/>
                                          </p:val>
                                        </p:tav>
                                      </p:tavLst>
                                    </p:anim>
                                    <p:anim calcmode="lin" valueType="num">
                                      <p:cBhvr>
                                        <p:cTn id="130" dur="1000" fill="hold"/>
                                        <p:tgtEl>
                                          <p:spTgt spid="10254"/>
                                        </p:tgtEl>
                                        <p:attrNameLst>
                                          <p:attrName>ppt_h</p:attrName>
                                        </p:attrNameLst>
                                      </p:cBhvr>
                                      <p:tavLst>
                                        <p:tav tm="0">
                                          <p:val>
                                            <p:strVal val="#ppt_h"/>
                                          </p:val>
                                        </p:tav>
                                        <p:tav tm="100000">
                                          <p:val>
                                            <p:strVal val="#ppt_h"/>
                                          </p:val>
                                        </p:tav>
                                      </p:tavLst>
                                    </p:anim>
                                    <p:animEffect transition="in" filter="fade">
                                      <p:cBhvr>
                                        <p:cTn id="131" dur="1000"/>
                                        <p:tgtEl>
                                          <p:spTgt spid="10254"/>
                                        </p:tgtEl>
                                      </p:cBhvr>
                                    </p:animEffect>
                                  </p:childTnLst>
                                </p:cTn>
                              </p:par>
                            </p:childTnLst>
                          </p:cTn>
                        </p:par>
                        <p:par>
                          <p:cTn id="132" fill="hold">
                            <p:stCondLst>
                              <p:cond delay="13500"/>
                            </p:stCondLst>
                            <p:childTnLst>
                              <p:par>
                                <p:cTn id="133" presetID="55" presetClass="entr" presetSubtype="0" fill="hold" grpId="0" nodeType="afterEffect">
                                  <p:stCondLst>
                                    <p:cond delay="500"/>
                                  </p:stCondLst>
                                  <p:childTnLst>
                                    <p:set>
                                      <p:cBhvr>
                                        <p:cTn id="134" dur="1" fill="hold">
                                          <p:stCondLst>
                                            <p:cond delay="0"/>
                                          </p:stCondLst>
                                        </p:cTn>
                                        <p:tgtEl>
                                          <p:spTgt spid="10256"/>
                                        </p:tgtEl>
                                        <p:attrNameLst>
                                          <p:attrName>style.visibility</p:attrName>
                                        </p:attrNameLst>
                                      </p:cBhvr>
                                      <p:to>
                                        <p:strVal val="visible"/>
                                      </p:to>
                                    </p:set>
                                    <p:anim calcmode="lin" valueType="num">
                                      <p:cBhvr>
                                        <p:cTn id="135" dur="500" fill="hold"/>
                                        <p:tgtEl>
                                          <p:spTgt spid="10256"/>
                                        </p:tgtEl>
                                        <p:attrNameLst>
                                          <p:attrName>ppt_w</p:attrName>
                                        </p:attrNameLst>
                                      </p:cBhvr>
                                      <p:tavLst>
                                        <p:tav tm="0">
                                          <p:val>
                                            <p:strVal val="#ppt_w*0.70"/>
                                          </p:val>
                                        </p:tav>
                                        <p:tav tm="100000">
                                          <p:val>
                                            <p:strVal val="#ppt_w"/>
                                          </p:val>
                                        </p:tav>
                                      </p:tavLst>
                                    </p:anim>
                                    <p:anim calcmode="lin" valueType="num">
                                      <p:cBhvr>
                                        <p:cTn id="136" dur="500" fill="hold"/>
                                        <p:tgtEl>
                                          <p:spTgt spid="10256"/>
                                        </p:tgtEl>
                                        <p:attrNameLst>
                                          <p:attrName>ppt_h</p:attrName>
                                        </p:attrNameLst>
                                      </p:cBhvr>
                                      <p:tavLst>
                                        <p:tav tm="0">
                                          <p:val>
                                            <p:strVal val="#ppt_h"/>
                                          </p:val>
                                        </p:tav>
                                        <p:tav tm="100000">
                                          <p:val>
                                            <p:strVal val="#ppt_h"/>
                                          </p:val>
                                        </p:tav>
                                      </p:tavLst>
                                    </p:anim>
                                    <p:animEffect transition="in" filter="fade">
                                      <p:cBhvr>
                                        <p:cTn id="137" dur="500"/>
                                        <p:tgtEl>
                                          <p:spTgt spid="10256"/>
                                        </p:tgtEl>
                                      </p:cBhvr>
                                    </p:animEffect>
                                  </p:childTnLst>
                                </p:cTn>
                              </p:par>
                            </p:childTnLst>
                          </p:cTn>
                        </p:par>
                        <p:par>
                          <p:cTn id="138" fill="hold">
                            <p:stCondLst>
                              <p:cond delay="14500"/>
                            </p:stCondLst>
                            <p:childTnLst>
                              <p:par>
                                <p:cTn id="139" presetID="55" presetClass="entr" presetSubtype="0" fill="hold" grpId="0" nodeType="afterEffect">
                                  <p:stCondLst>
                                    <p:cond delay="500"/>
                                  </p:stCondLst>
                                  <p:childTnLst>
                                    <p:set>
                                      <p:cBhvr>
                                        <p:cTn id="140" dur="1" fill="hold">
                                          <p:stCondLst>
                                            <p:cond delay="0"/>
                                          </p:stCondLst>
                                        </p:cTn>
                                        <p:tgtEl>
                                          <p:spTgt spid="10257"/>
                                        </p:tgtEl>
                                        <p:attrNameLst>
                                          <p:attrName>style.visibility</p:attrName>
                                        </p:attrNameLst>
                                      </p:cBhvr>
                                      <p:to>
                                        <p:strVal val="visible"/>
                                      </p:to>
                                    </p:set>
                                    <p:anim calcmode="lin" valueType="num">
                                      <p:cBhvr>
                                        <p:cTn id="141" dur="1000" fill="hold"/>
                                        <p:tgtEl>
                                          <p:spTgt spid="10257"/>
                                        </p:tgtEl>
                                        <p:attrNameLst>
                                          <p:attrName>ppt_w</p:attrName>
                                        </p:attrNameLst>
                                      </p:cBhvr>
                                      <p:tavLst>
                                        <p:tav tm="0">
                                          <p:val>
                                            <p:strVal val="#ppt_w*0.70"/>
                                          </p:val>
                                        </p:tav>
                                        <p:tav tm="100000">
                                          <p:val>
                                            <p:strVal val="#ppt_w"/>
                                          </p:val>
                                        </p:tav>
                                      </p:tavLst>
                                    </p:anim>
                                    <p:anim calcmode="lin" valueType="num">
                                      <p:cBhvr>
                                        <p:cTn id="142" dur="1000" fill="hold"/>
                                        <p:tgtEl>
                                          <p:spTgt spid="10257"/>
                                        </p:tgtEl>
                                        <p:attrNameLst>
                                          <p:attrName>ppt_h</p:attrName>
                                        </p:attrNameLst>
                                      </p:cBhvr>
                                      <p:tavLst>
                                        <p:tav tm="0">
                                          <p:val>
                                            <p:strVal val="#ppt_h"/>
                                          </p:val>
                                        </p:tav>
                                        <p:tav tm="100000">
                                          <p:val>
                                            <p:strVal val="#ppt_h"/>
                                          </p:val>
                                        </p:tav>
                                      </p:tavLst>
                                    </p:anim>
                                    <p:animEffect transition="in" filter="fade">
                                      <p:cBhvr>
                                        <p:cTn id="143" dur="1000"/>
                                        <p:tgtEl>
                                          <p:spTgt spid="10257"/>
                                        </p:tgtEl>
                                      </p:cBhvr>
                                    </p:animEffect>
                                  </p:childTnLst>
                                </p:cTn>
                              </p:par>
                            </p:childTnLst>
                          </p:cTn>
                        </p:par>
                        <p:par>
                          <p:cTn id="144" fill="hold">
                            <p:stCondLst>
                              <p:cond delay="16000"/>
                            </p:stCondLst>
                            <p:childTnLst>
                              <p:par>
                                <p:cTn id="145" presetID="55" presetClass="entr" presetSubtype="0" fill="hold" grpId="0" nodeType="afterEffect">
                                  <p:stCondLst>
                                    <p:cond delay="500"/>
                                  </p:stCondLst>
                                  <p:childTnLst>
                                    <p:set>
                                      <p:cBhvr>
                                        <p:cTn id="146" dur="1" fill="hold">
                                          <p:stCondLst>
                                            <p:cond delay="0"/>
                                          </p:stCondLst>
                                        </p:cTn>
                                        <p:tgtEl>
                                          <p:spTgt spid="10258"/>
                                        </p:tgtEl>
                                        <p:attrNameLst>
                                          <p:attrName>style.visibility</p:attrName>
                                        </p:attrNameLst>
                                      </p:cBhvr>
                                      <p:to>
                                        <p:strVal val="visible"/>
                                      </p:to>
                                    </p:set>
                                    <p:anim calcmode="lin" valueType="num">
                                      <p:cBhvr>
                                        <p:cTn id="147" dur="500" fill="hold"/>
                                        <p:tgtEl>
                                          <p:spTgt spid="10258"/>
                                        </p:tgtEl>
                                        <p:attrNameLst>
                                          <p:attrName>ppt_w</p:attrName>
                                        </p:attrNameLst>
                                      </p:cBhvr>
                                      <p:tavLst>
                                        <p:tav tm="0">
                                          <p:val>
                                            <p:strVal val="#ppt_w*0.70"/>
                                          </p:val>
                                        </p:tav>
                                        <p:tav tm="100000">
                                          <p:val>
                                            <p:strVal val="#ppt_w"/>
                                          </p:val>
                                        </p:tav>
                                      </p:tavLst>
                                    </p:anim>
                                    <p:anim calcmode="lin" valueType="num">
                                      <p:cBhvr>
                                        <p:cTn id="148" dur="500" fill="hold"/>
                                        <p:tgtEl>
                                          <p:spTgt spid="10258"/>
                                        </p:tgtEl>
                                        <p:attrNameLst>
                                          <p:attrName>ppt_h</p:attrName>
                                        </p:attrNameLst>
                                      </p:cBhvr>
                                      <p:tavLst>
                                        <p:tav tm="0">
                                          <p:val>
                                            <p:strVal val="#ppt_h"/>
                                          </p:val>
                                        </p:tav>
                                        <p:tav tm="100000">
                                          <p:val>
                                            <p:strVal val="#ppt_h"/>
                                          </p:val>
                                        </p:tav>
                                      </p:tavLst>
                                    </p:anim>
                                    <p:animEffect transition="in" filter="fade">
                                      <p:cBhvr>
                                        <p:cTn id="149" dur="500"/>
                                        <p:tgtEl>
                                          <p:spTgt spid="10258"/>
                                        </p:tgtEl>
                                      </p:cBhvr>
                                    </p:animEffect>
                                  </p:childTnLst>
                                </p:cTn>
                              </p:par>
                              <p:par>
                                <p:cTn id="150" presetID="55" presetClass="entr" presetSubtype="0" fill="hold" nodeType="withEffect">
                                  <p:stCondLst>
                                    <p:cond delay="500"/>
                                  </p:stCondLst>
                                  <p:childTnLst>
                                    <p:set>
                                      <p:cBhvr>
                                        <p:cTn id="151" dur="1" fill="hold">
                                          <p:stCondLst>
                                            <p:cond delay="0"/>
                                          </p:stCondLst>
                                        </p:cTn>
                                        <p:tgtEl>
                                          <p:spTgt spid="10259">
                                            <p:txEl>
                                              <p:pRg st="0" end="0"/>
                                            </p:txEl>
                                          </p:spTgt>
                                        </p:tgtEl>
                                        <p:attrNameLst>
                                          <p:attrName>style.visibility</p:attrName>
                                        </p:attrNameLst>
                                      </p:cBhvr>
                                      <p:to>
                                        <p:strVal val="visible"/>
                                      </p:to>
                                    </p:set>
                                    <p:anim calcmode="lin" valueType="num">
                                      <p:cBhvr>
                                        <p:cTn id="152" dur="1000" fill="hold"/>
                                        <p:tgtEl>
                                          <p:spTgt spid="10259">
                                            <p:txEl>
                                              <p:pRg st="0" end="0"/>
                                            </p:txEl>
                                          </p:spTgt>
                                        </p:tgtEl>
                                        <p:attrNameLst>
                                          <p:attrName>ppt_w</p:attrName>
                                        </p:attrNameLst>
                                      </p:cBhvr>
                                      <p:tavLst>
                                        <p:tav tm="0">
                                          <p:val>
                                            <p:strVal val="#ppt_w*0.70"/>
                                          </p:val>
                                        </p:tav>
                                        <p:tav tm="100000">
                                          <p:val>
                                            <p:strVal val="#ppt_w"/>
                                          </p:val>
                                        </p:tav>
                                      </p:tavLst>
                                    </p:anim>
                                    <p:anim calcmode="lin" valueType="num">
                                      <p:cBhvr>
                                        <p:cTn id="153" dur="1000" fill="hold"/>
                                        <p:tgtEl>
                                          <p:spTgt spid="10259">
                                            <p:txEl>
                                              <p:pRg st="0" end="0"/>
                                            </p:txEl>
                                          </p:spTgt>
                                        </p:tgtEl>
                                        <p:attrNameLst>
                                          <p:attrName>ppt_h</p:attrName>
                                        </p:attrNameLst>
                                      </p:cBhvr>
                                      <p:tavLst>
                                        <p:tav tm="0">
                                          <p:val>
                                            <p:strVal val="#ppt_h"/>
                                          </p:val>
                                        </p:tav>
                                        <p:tav tm="100000">
                                          <p:val>
                                            <p:strVal val="#ppt_h"/>
                                          </p:val>
                                        </p:tav>
                                      </p:tavLst>
                                    </p:anim>
                                    <p:animEffect transition="in" filter="fade">
                                      <p:cBhvr>
                                        <p:cTn id="154" dur="1000"/>
                                        <p:tgtEl>
                                          <p:spTgt spid="10259">
                                            <p:txEl>
                                              <p:pRg st="0" end="0"/>
                                            </p:txEl>
                                          </p:spTgt>
                                        </p:tgtEl>
                                      </p:cBhvr>
                                    </p:animEffect>
                                  </p:childTnLst>
                                </p:cTn>
                              </p:par>
                            </p:childTnLst>
                          </p:cTn>
                        </p:par>
                        <p:par>
                          <p:cTn id="155" fill="hold">
                            <p:stCondLst>
                              <p:cond delay="17500"/>
                            </p:stCondLst>
                            <p:childTnLst>
                              <p:par>
                                <p:cTn id="156" presetID="55" presetClass="entr" presetSubtype="0" fill="hold" grpId="0" nodeType="afterEffect">
                                  <p:stCondLst>
                                    <p:cond delay="500"/>
                                  </p:stCondLst>
                                  <p:childTnLst>
                                    <p:set>
                                      <p:cBhvr>
                                        <p:cTn id="157" dur="1" fill="hold">
                                          <p:stCondLst>
                                            <p:cond delay="0"/>
                                          </p:stCondLst>
                                        </p:cTn>
                                        <p:tgtEl>
                                          <p:spTgt spid="10260"/>
                                        </p:tgtEl>
                                        <p:attrNameLst>
                                          <p:attrName>style.visibility</p:attrName>
                                        </p:attrNameLst>
                                      </p:cBhvr>
                                      <p:to>
                                        <p:strVal val="visible"/>
                                      </p:to>
                                    </p:set>
                                    <p:anim calcmode="lin" valueType="num">
                                      <p:cBhvr>
                                        <p:cTn id="158" dur="500" fill="hold"/>
                                        <p:tgtEl>
                                          <p:spTgt spid="10260"/>
                                        </p:tgtEl>
                                        <p:attrNameLst>
                                          <p:attrName>ppt_w</p:attrName>
                                        </p:attrNameLst>
                                      </p:cBhvr>
                                      <p:tavLst>
                                        <p:tav tm="0">
                                          <p:val>
                                            <p:strVal val="#ppt_w*0.70"/>
                                          </p:val>
                                        </p:tav>
                                        <p:tav tm="100000">
                                          <p:val>
                                            <p:strVal val="#ppt_w"/>
                                          </p:val>
                                        </p:tav>
                                      </p:tavLst>
                                    </p:anim>
                                    <p:anim calcmode="lin" valueType="num">
                                      <p:cBhvr>
                                        <p:cTn id="159" dur="500" fill="hold"/>
                                        <p:tgtEl>
                                          <p:spTgt spid="10260"/>
                                        </p:tgtEl>
                                        <p:attrNameLst>
                                          <p:attrName>ppt_h</p:attrName>
                                        </p:attrNameLst>
                                      </p:cBhvr>
                                      <p:tavLst>
                                        <p:tav tm="0">
                                          <p:val>
                                            <p:strVal val="#ppt_h"/>
                                          </p:val>
                                        </p:tav>
                                        <p:tav tm="100000">
                                          <p:val>
                                            <p:strVal val="#ppt_h"/>
                                          </p:val>
                                        </p:tav>
                                      </p:tavLst>
                                    </p:anim>
                                    <p:animEffect transition="in" filter="fade">
                                      <p:cBhvr>
                                        <p:cTn id="160" dur="500"/>
                                        <p:tgtEl>
                                          <p:spTgt spid="10260"/>
                                        </p:tgtEl>
                                      </p:cBhvr>
                                    </p:animEffect>
                                  </p:childTnLst>
                                </p:cTn>
                              </p:par>
                              <p:par>
                                <p:cTn id="161" presetID="55" presetClass="entr" presetSubtype="0" fill="hold" grpId="0" nodeType="withEffect">
                                  <p:stCondLst>
                                    <p:cond delay="500"/>
                                  </p:stCondLst>
                                  <p:childTnLst>
                                    <p:set>
                                      <p:cBhvr>
                                        <p:cTn id="162" dur="1" fill="hold">
                                          <p:stCondLst>
                                            <p:cond delay="0"/>
                                          </p:stCondLst>
                                        </p:cTn>
                                        <p:tgtEl>
                                          <p:spTgt spid="10261"/>
                                        </p:tgtEl>
                                        <p:attrNameLst>
                                          <p:attrName>style.visibility</p:attrName>
                                        </p:attrNameLst>
                                      </p:cBhvr>
                                      <p:to>
                                        <p:strVal val="visible"/>
                                      </p:to>
                                    </p:set>
                                    <p:anim calcmode="lin" valueType="num">
                                      <p:cBhvr>
                                        <p:cTn id="163" dur="1000" fill="hold"/>
                                        <p:tgtEl>
                                          <p:spTgt spid="10261"/>
                                        </p:tgtEl>
                                        <p:attrNameLst>
                                          <p:attrName>ppt_w</p:attrName>
                                        </p:attrNameLst>
                                      </p:cBhvr>
                                      <p:tavLst>
                                        <p:tav tm="0">
                                          <p:val>
                                            <p:strVal val="#ppt_w*0.70"/>
                                          </p:val>
                                        </p:tav>
                                        <p:tav tm="100000">
                                          <p:val>
                                            <p:strVal val="#ppt_w"/>
                                          </p:val>
                                        </p:tav>
                                      </p:tavLst>
                                    </p:anim>
                                    <p:anim calcmode="lin" valueType="num">
                                      <p:cBhvr>
                                        <p:cTn id="164" dur="1000" fill="hold"/>
                                        <p:tgtEl>
                                          <p:spTgt spid="10261"/>
                                        </p:tgtEl>
                                        <p:attrNameLst>
                                          <p:attrName>ppt_h</p:attrName>
                                        </p:attrNameLst>
                                      </p:cBhvr>
                                      <p:tavLst>
                                        <p:tav tm="0">
                                          <p:val>
                                            <p:strVal val="#ppt_h"/>
                                          </p:val>
                                        </p:tav>
                                        <p:tav tm="100000">
                                          <p:val>
                                            <p:strVal val="#ppt_h"/>
                                          </p:val>
                                        </p:tav>
                                      </p:tavLst>
                                    </p:anim>
                                    <p:animEffect transition="in" filter="fade">
                                      <p:cBhvr>
                                        <p:cTn id="165" dur="10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allAtOnce"/>
      <p:bldP spid="10244" grpId="0" animBg="1"/>
      <p:bldP spid="10245" grpId="0"/>
      <p:bldP spid="10247" grpId="0" animBg="1"/>
      <p:bldP spid="10248" grpId="0"/>
      <p:bldP spid="10249" grpId="0" animBg="1"/>
      <p:bldP spid="10251" grpId="0"/>
      <p:bldP spid="10253" grpId="0" animBg="1"/>
      <p:bldP spid="10254" grpId="0"/>
      <p:bldP spid="10256" grpId="0" animBg="1"/>
      <p:bldP spid="10257" grpId="0"/>
      <p:bldP spid="10258" grpId="0" animBg="1"/>
      <p:bldP spid="10260" grpId="0" animBg="1"/>
      <p:bldP spid="10261" grpId="0"/>
      <p:bldP spid="10263" grpId="0" animBg="1"/>
      <p:bldP spid="102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rogettoPolicoroSTRETTO"/>
          <p:cNvPicPr>
            <a:picLocks noChangeAspect="1" noChangeArrowheads="1"/>
          </p:cNvPicPr>
          <p:nvPr/>
        </p:nvPicPr>
        <p:blipFill>
          <a:blip r:embed="rId2" cstate="print"/>
          <a:srcRect/>
          <a:stretch>
            <a:fillRect/>
          </a:stretch>
        </p:blipFill>
        <p:spPr bwMode="auto">
          <a:xfrm>
            <a:off x="381000" y="304800"/>
            <a:ext cx="1600200" cy="1346200"/>
          </a:xfrm>
          <a:prstGeom prst="rect">
            <a:avLst/>
          </a:prstGeom>
          <a:noFill/>
        </p:spPr>
      </p:pic>
      <p:sp>
        <p:nvSpPr>
          <p:cNvPr id="11269" name="Text Box 5"/>
          <p:cNvSpPr txBox="1">
            <a:spLocks noChangeArrowheads="1"/>
          </p:cNvSpPr>
          <p:nvPr/>
        </p:nvSpPr>
        <p:spPr bwMode="auto">
          <a:xfrm>
            <a:off x="3124200" y="304800"/>
            <a:ext cx="3657600" cy="519113"/>
          </a:xfrm>
          <a:prstGeom prst="rect">
            <a:avLst/>
          </a:prstGeom>
          <a:noFill/>
          <a:ln w="9525">
            <a:noFill/>
            <a:miter lim="800000"/>
            <a:headEnd/>
            <a:tailEnd/>
          </a:ln>
          <a:effectLst/>
        </p:spPr>
        <p:txBody>
          <a:bodyPr>
            <a:spAutoFit/>
          </a:bodyPr>
          <a:lstStyle/>
          <a:p>
            <a:pPr algn="ctr">
              <a:spcBef>
                <a:spcPct val="50000"/>
              </a:spcBef>
            </a:pPr>
            <a:r>
              <a:rPr lang="it-IT" sz="2800" b="1" dirty="0">
                <a:solidFill>
                  <a:srgbClr val="CC0000"/>
                </a:solidFill>
                <a:latin typeface="Forte" pitchFamily="66" charset="0"/>
              </a:rPr>
              <a:t>L’icona biblica</a:t>
            </a:r>
          </a:p>
        </p:txBody>
      </p:sp>
      <p:sp>
        <p:nvSpPr>
          <p:cNvPr id="11270" name="AutoShape 6"/>
          <p:cNvSpPr>
            <a:spLocks noChangeArrowheads="1"/>
          </p:cNvSpPr>
          <p:nvPr/>
        </p:nvSpPr>
        <p:spPr bwMode="auto">
          <a:xfrm>
            <a:off x="2971800" y="609600"/>
            <a:ext cx="4191000" cy="1905000"/>
          </a:xfrm>
          <a:prstGeom prst="horizontalScroll">
            <a:avLst>
              <a:gd name="adj" fmla="val 12500"/>
            </a:avLst>
          </a:prstGeom>
          <a:solidFill>
            <a:srgbClr val="FF9900"/>
          </a:solidFill>
          <a:ln w="9525">
            <a:solidFill>
              <a:schemeClr val="tx1"/>
            </a:solidFill>
            <a:round/>
            <a:headEnd/>
            <a:tailEnd/>
          </a:ln>
          <a:effectLst/>
        </p:spPr>
        <p:txBody>
          <a:bodyPr wrap="none" anchor="ctr"/>
          <a:lstStyle/>
          <a:p>
            <a:pPr algn="ctr"/>
            <a:r>
              <a:rPr lang="it-IT">
                <a:latin typeface="Georgia" pitchFamily="18" charset="0"/>
              </a:rPr>
              <a:t>"Non possiedo né argento né oro, </a:t>
            </a:r>
          </a:p>
          <a:p>
            <a:pPr algn="ctr"/>
            <a:r>
              <a:rPr lang="it-IT">
                <a:latin typeface="Georgia" pitchFamily="18" charset="0"/>
              </a:rPr>
              <a:t>ma quello che ho te lo do: </a:t>
            </a:r>
          </a:p>
          <a:p>
            <a:pPr algn="ctr"/>
            <a:r>
              <a:rPr lang="it-IT">
                <a:latin typeface="Georgia" pitchFamily="18" charset="0"/>
              </a:rPr>
              <a:t>nel nome di Gesù Cristo, il Nazareno, </a:t>
            </a:r>
          </a:p>
          <a:p>
            <a:pPr algn="ctr"/>
            <a:r>
              <a:rPr lang="it-IT">
                <a:latin typeface="Georgia" pitchFamily="18" charset="0"/>
              </a:rPr>
              <a:t>àlzati e cammina!". </a:t>
            </a:r>
          </a:p>
          <a:p>
            <a:pPr algn="ctr"/>
            <a:r>
              <a:rPr lang="it-IT" sz="1200" i="1">
                <a:latin typeface="Georgia" pitchFamily="18" charset="0"/>
              </a:rPr>
              <a:t>At </a:t>
            </a:r>
            <a:r>
              <a:rPr lang="it-IT" sz="1200">
                <a:latin typeface="Georgia" pitchFamily="18" charset="0"/>
              </a:rPr>
              <a:t>3,6</a:t>
            </a:r>
            <a:endParaRPr lang="it-IT" sz="1200" i="1">
              <a:latin typeface="Georgia" pitchFamily="18" charset="0"/>
            </a:endParaRPr>
          </a:p>
        </p:txBody>
      </p:sp>
      <p:sp>
        <p:nvSpPr>
          <p:cNvPr id="11271" name="Text Box 7"/>
          <p:cNvSpPr txBox="1">
            <a:spLocks noChangeArrowheads="1"/>
          </p:cNvSpPr>
          <p:nvPr/>
        </p:nvSpPr>
        <p:spPr bwMode="auto">
          <a:xfrm>
            <a:off x="323875" y="2686050"/>
            <a:ext cx="4724400" cy="1077218"/>
          </a:xfrm>
          <a:prstGeom prst="rect">
            <a:avLst/>
          </a:prstGeom>
          <a:noFill/>
          <a:ln w="9525">
            <a:noFill/>
            <a:miter lim="800000"/>
            <a:headEnd/>
            <a:tailEnd/>
          </a:ln>
          <a:effectLst/>
        </p:spPr>
        <p:txBody>
          <a:bodyPr wrap="square">
            <a:spAutoFit/>
          </a:bodyPr>
          <a:lstStyle/>
          <a:p>
            <a:pPr>
              <a:spcBef>
                <a:spcPct val="50000"/>
              </a:spcBef>
            </a:pPr>
            <a:r>
              <a:rPr lang="it-IT" sz="1600" dirty="0">
                <a:solidFill>
                  <a:srgbClr val="C00000"/>
                </a:solidFill>
                <a:latin typeface="Arial Rounded MT Bold" pitchFamily="34" charset="0"/>
              </a:rPr>
              <a:t>Pietro e Giovanni, allo storpio che chiedeva l’elemosina alla Porta Bella del Tempio di Gerusalemme, non hanno da offrire ricchezze materiali, ma il Vangelo che è Gesù.</a:t>
            </a:r>
          </a:p>
        </p:txBody>
      </p:sp>
      <p:sp>
        <p:nvSpPr>
          <p:cNvPr id="11272" name="Text Box 8"/>
          <p:cNvSpPr txBox="1">
            <a:spLocks noChangeArrowheads="1"/>
          </p:cNvSpPr>
          <p:nvPr/>
        </p:nvSpPr>
        <p:spPr bwMode="auto">
          <a:xfrm>
            <a:off x="1331640" y="3925183"/>
            <a:ext cx="4831060" cy="1323439"/>
          </a:xfrm>
          <a:prstGeom prst="rect">
            <a:avLst/>
          </a:prstGeom>
          <a:noFill/>
          <a:ln w="9525">
            <a:noFill/>
            <a:miter lim="800000"/>
            <a:headEnd/>
            <a:tailEnd/>
          </a:ln>
          <a:effectLst/>
        </p:spPr>
        <p:txBody>
          <a:bodyPr wrap="square">
            <a:spAutoFit/>
          </a:bodyPr>
          <a:lstStyle/>
          <a:p>
            <a:pPr algn="ctr"/>
            <a:r>
              <a:rPr lang="it-IT" sz="1600" dirty="0">
                <a:solidFill>
                  <a:srgbClr val="006600"/>
                </a:solidFill>
                <a:latin typeface="Arial Rounded MT Bold" pitchFamily="34" charset="0"/>
              </a:rPr>
              <a:t>La Chiesa, comunità di persone, </a:t>
            </a:r>
          </a:p>
          <a:p>
            <a:pPr algn="ctr"/>
            <a:r>
              <a:rPr lang="it-IT" sz="1600" dirty="0">
                <a:solidFill>
                  <a:srgbClr val="006600"/>
                </a:solidFill>
                <a:latin typeface="Arial Rounded MT Bold" pitchFamily="34" charset="0"/>
              </a:rPr>
              <a:t>non offre ai giovani disoccupati </a:t>
            </a:r>
          </a:p>
          <a:p>
            <a:pPr algn="ctr"/>
            <a:r>
              <a:rPr lang="it-IT" sz="1600" dirty="0">
                <a:solidFill>
                  <a:srgbClr val="006600"/>
                </a:solidFill>
                <a:latin typeface="Arial Rounded MT Bold" pitchFamily="34" charset="0"/>
              </a:rPr>
              <a:t>delle ricchezze materiali, </a:t>
            </a:r>
          </a:p>
          <a:p>
            <a:pPr algn="ctr"/>
            <a:r>
              <a:rPr lang="it-IT" sz="1600" dirty="0">
                <a:solidFill>
                  <a:srgbClr val="006600"/>
                </a:solidFill>
                <a:latin typeface="Arial Rounded MT Bold" pitchFamily="34" charset="0"/>
              </a:rPr>
              <a:t>ma principalmente annuncia loro ciò che possiede: la Buona Notizia.</a:t>
            </a:r>
          </a:p>
        </p:txBody>
      </p:sp>
      <p:sp>
        <p:nvSpPr>
          <p:cNvPr id="11273" name="Text Box 9"/>
          <p:cNvSpPr txBox="1">
            <a:spLocks noChangeArrowheads="1"/>
          </p:cNvSpPr>
          <p:nvPr/>
        </p:nvSpPr>
        <p:spPr bwMode="auto">
          <a:xfrm>
            <a:off x="3635896" y="5373216"/>
            <a:ext cx="5385683" cy="1323439"/>
          </a:xfrm>
          <a:prstGeom prst="rect">
            <a:avLst/>
          </a:prstGeom>
          <a:noFill/>
          <a:ln w="9525">
            <a:noFill/>
            <a:miter lim="800000"/>
            <a:headEnd/>
            <a:tailEnd/>
          </a:ln>
          <a:effectLst/>
        </p:spPr>
        <p:txBody>
          <a:bodyPr wrap="square">
            <a:spAutoFit/>
          </a:bodyPr>
          <a:lstStyle/>
          <a:p>
            <a:pPr algn="r">
              <a:spcBef>
                <a:spcPct val="50000"/>
              </a:spcBef>
            </a:pPr>
            <a:r>
              <a:rPr lang="it-IT" sz="1600" dirty="0">
                <a:latin typeface="Arial Rounded MT Bold" pitchFamily="34" charset="0"/>
              </a:rPr>
              <a:t>La ricchezza del Vangelo può veramente cambiare la vita della gente ed aiutare le persone ad alzarsi dalla strada della rassegnazione, del mendicare assistenza per camminare lungo i sentieri della speranza e dello sviluppo.</a:t>
            </a:r>
          </a:p>
        </p:txBody>
      </p:sp>
      <p:pic>
        <p:nvPicPr>
          <p:cNvPr id="11274" name="Picture 10" descr="guarigione storpio"/>
          <p:cNvPicPr>
            <a:picLocks noChangeAspect="1" noChangeArrowheads="1"/>
          </p:cNvPicPr>
          <p:nvPr/>
        </p:nvPicPr>
        <p:blipFill>
          <a:blip r:embed="rId3" cstate="print"/>
          <a:srcRect/>
          <a:stretch>
            <a:fillRect/>
          </a:stretch>
        </p:blipFill>
        <p:spPr bwMode="auto">
          <a:xfrm rot="610407" flipH="1">
            <a:off x="6553200" y="2057400"/>
            <a:ext cx="2133600" cy="1949450"/>
          </a:xfrm>
          <a:prstGeom prst="rect">
            <a:avLst/>
          </a:prstGeom>
          <a:noFill/>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2000" fill="hold"/>
                                        <p:tgtEl>
                                          <p:spTgt spid="11268"/>
                                        </p:tgtEl>
                                        <p:attrNameLst>
                                          <p:attrName>ppt_w</p:attrName>
                                        </p:attrNameLst>
                                      </p:cBhvr>
                                      <p:tavLst>
                                        <p:tav tm="0">
                                          <p:val>
                                            <p:strVal val="#ppt_w*0.70"/>
                                          </p:val>
                                        </p:tav>
                                        <p:tav tm="100000">
                                          <p:val>
                                            <p:strVal val="#ppt_w"/>
                                          </p:val>
                                        </p:tav>
                                      </p:tavLst>
                                    </p:anim>
                                    <p:anim calcmode="lin" valueType="num">
                                      <p:cBhvr>
                                        <p:cTn id="8" dur="2000" fill="hold"/>
                                        <p:tgtEl>
                                          <p:spTgt spid="11268"/>
                                        </p:tgtEl>
                                        <p:attrNameLst>
                                          <p:attrName>ppt_h</p:attrName>
                                        </p:attrNameLst>
                                      </p:cBhvr>
                                      <p:tavLst>
                                        <p:tav tm="0">
                                          <p:val>
                                            <p:strVal val="#ppt_h"/>
                                          </p:val>
                                        </p:tav>
                                        <p:tav tm="100000">
                                          <p:val>
                                            <p:strVal val="#ppt_h"/>
                                          </p:val>
                                        </p:tav>
                                      </p:tavLst>
                                    </p:anim>
                                    <p:animEffect transition="in" filter="fade">
                                      <p:cBhvr>
                                        <p:cTn id="9" dur="2000"/>
                                        <p:tgtEl>
                                          <p:spTgt spid="11268"/>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1000" fill="hold"/>
                                        <p:tgtEl>
                                          <p:spTgt spid="11269"/>
                                        </p:tgtEl>
                                        <p:attrNameLst>
                                          <p:attrName>ppt_x</p:attrName>
                                        </p:attrNameLst>
                                      </p:cBhvr>
                                      <p:tavLst>
                                        <p:tav tm="0">
                                          <p:val>
                                            <p:strVal val="#ppt_x-.2"/>
                                          </p:val>
                                        </p:tav>
                                        <p:tav tm="100000">
                                          <p:val>
                                            <p:strVal val="#ppt_x"/>
                                          </p:val>
                                        </p:tav>
                                      </p:tavLst>
                                    </p:anim>
                                    <p:anim calcmode="lin" valueType="num">
                                      <p:cBhvr>
                                        <p:cTn id="14"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69"/>
                                        </p:tgtEl>
                                      </p:cBhvr>
                                    </p:animEffect>
                                  </p:childTnLst>
                                </p:cTn>
                              </p:par>
                            </p:childTnLst>
                          </p:cTn>
                        </p:par>
                        <p:par>
                          <p:cTn id="16" fill="hold">
                            <p:stCondLst>
                              <p:cond delay="3000"/>
                            </p:stCondLst>
                            <p:childTnLst>
                              <p:par>
                                <p:cTn id="17" presetID="17" presetClass="entr" presetSubtype="2" fill="hold" grpId="0" nodeType="after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p:cTn id="19" dur="1000" fill="hold"/>
                                        <p:tgtEl>
                                          <p:spTgt spid="11270"/>
                                        </p:tgtEl>
                                        <p:attrNameLst>
                                          <p:attrName>ppt_x</p:attrName>
                                        </p:attrNameLst>
                                      </p:cBhvr>
                                      <p:tavLst>
                                        <p:tav tm="0">
                                          <p:val>
                                            <p:strVal val="#ppt_x+#ppt_w/2"/>
                                          </p:val>
                                        </p:tav>
                                        <p:tav tm="100000">
                                          <p:val>
                                            <p:strVal val="#ppt_x"/>
                                          </p:val>
                                        </p:tav>
                                      </p:tavLst>
                                    </p:anim>
                                    <p:anim calcmode="lin" valueType="num">
                                      <p:cBhvr>
                                        <p:cTn id="20" dur="1000" fill="hold"/>
                                        <p:tgtEl>
                                          <p:spTgt spid="11270"/>
                                        </p:tgtEl>
                                        <p:attrNameLst>
                                          <p:attrName>ppt_y</p:attrName>
                                        </p:attrNameLst>
                                      </p:cBhvr>
                                      <p:tavLst>
                                        <p:tav tm="0">
                                          <p:val>
                                            <p:strVal val="#ppt_y"/>
                                          </p:val>
                                        </p:tav>
                                        <p:tav tm="100000">
                                          <p:val>
                                            <p:strVal val="#ppt_y"/>
                                          </p:val>
                                        </p:tav>
                                      </p:tavLst>
                                    </p:anim>
                                    <p:anim calcmode="lin" valueType="num">
                                      <p:cBhvr>
                                        <p:cTn id="21" dur="1000" fill="hold"/>
                                        <p:tgtEl>
                                          <p:spTgt spid="11270"/>
                                        </p:tgtEl>
                                        <p:attrNameLst>
                                          <p:attrName>ppt_w</p:attrName>
                                        </p:attrNameLst>
                                      </p:cBhvr>
                                      <p:tavLst>
                                        <p:tav tm="0">
                                          <p:val>
                                            <p:fltVal val="0"/>
                                          </p:val>
                                        </p:tav>
                                        <p:tav tm="100000">
                                          <p:val>
                                            <p:strVal val="#ppt_w"/>
                                          </p:val>
                                        </p:tav>
                                      </p:tavLst>
                                    </p:anim>
                                    <p:anim calcmode="lin" valueType="num">
                                      <p:cBhvr>
                                        <p:cTn id="22" dur="1000" fill="hold"/>
                                        <p:tgtEl>
                                          <p:spTgt spid="11270"/>
                                        </p:tgtEl>
                                        <p:attrNameLst>
                                          <p:attrName>ppt_h</p:attrName>
                                        </p:attrNameLst>
                                      </p:cBhvr>
                                      <p:tavLst>
                                        <p:tav tm="0">
                                          <p:val>
                                            <p:strVal val="#ppt_h"/>
                                          </p:val>
                                        </p:tav>
                                        <p:tav tm="100000">
                                          <p:val>
                                            <p:strVal val="#ppt_h"/>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1274"/>
                                        </p:tgtEl>
                                        <p:attrNameLst>
                                          <p:attrName>style.visibility</p:attrName>
                                        </p:attrNameLst>
                                      </p:cBhvr>
                                      <p:to>
                                        <p:strVal val="visible"/>
                                      </p:to>
                                    </p:set>
                                    <p:animEffect transition="in" filter="fade">
                                      <p:cBhvr>
                                        <p:cTn id="26" dur="2000"/>
                                        <p:tgtEl>
                                          <p:spTgt spid="11274"/>
                                        </p:tgtEl>
                                      </p:cBhvr>
                                    </p:animEffect>
                                  </p:childTnLst>
                                </p:cTn>
                              </p:par>
                            </p:childTnLst>
                          </p:cTn>
                        </p:par>
                        <p:par>
                          <p:cTn id="27" fill="hold">
                            <p:stCondLst>
                              <p:cond delay="6000"/>
                            </p:stCondLst>
                            <p:childTnLst>
                              <p:par>
                                <p:cTn id="28" presetID="10" presetClass="entr" presetSubtype="0" fill="hold" grpId="0" nodeType="afterEffect">
                                  <p:stCondLst>
                                    <p:cond delay="750"/>
                                  </p:stCondLst>
                                  <p:childTnLst>
                                    <p:set>
                                      <p:cBhvr>
                                        <p:cTn id="29" dur="1" fill="hold">
                                          <p:stCondLst>
                                            <p:cond delay="0"/>
                                          </p:stCondLst>
                                        </p:cTn>
                                        <p:tgtEl>
                                          <p:spTgt spid="11271"/>
                                        </p:tgtEl>
                                        <p:attrNameLst>
                                          <p:attrName>style.visibility</p:attrName>
                                        </p:attrNameLst>
                                      </p:cBhvr>
                                      <p:to>
                                        <p:strVal val="visible"/>
                                      </p:to>
                                    </p:set>
                                    <p:animEffect transition="in" filter="fade">
                                      <p:cBhvr>
                                        <p:cTn id="30" dur="750"/>
                                        <p:tgtEl>
                                          <p:spTgt spid="11271"/>
                                        </p:tgtEl>
                                      </p:cBhvr>
                                    </p:animEffect>
                                  </p:childTnLst>
                                </p:cTn>
                              </p:par>
                            </p:childTnLst>
                          </p:cTn>
                        </p:par>
                        <p:par>
                          <p:cTn id="31" fill="hold">
                            <p:stCondLst>
                              <p:cond delay="7500"/>
                            </p:stCondLst>
                            <p:childTnLst>
                              <p:par>
                                <p:cTn id="32" presetID="42" presetClass="entr" presetSubtype="0" fill="hold" grpId="0" nodeType="afterEffect">
                                  <p:stCondLst>
                                    <p:cond delay="750"/>
                                  </p:stCondLst>
                                  <p:childTnLst>
                                    <p:set>
                                      <p:cBhvr>
                                        <p:cTn id="33" dur="1" fill="hold">
                                          <p:stCondLst>
                                            <p:cond delay="0"/>
                                          </p:stCondLst>
                                        </p:cTn>
                                        <p:tgtEl>
                                          <p:spTgt spid="11272"/>
                                        </p:tgtEl>
                                        <p:attrNameLst>
                                          <p:attrName>style.visibility</p:attrName>
                                        </p:attrNameLst>
                                      </p:cBhvr>
                                      <p:to>
                                        <p:strVal val="visible"/>
                                      </p:to>
                                    </p:set>
                                    <p:animEffect transition="in" filter="fade">
                                      <p:cBhvr>
                                        <p:cTn id="34" dur="1000"/>
                                        <p:tgtEl>
                                          <p:spTgt spid="11272"/>
                                        </p:tgtEl>
                                      </p:cBhvr>
                                    </p:animEffect>
                                    <p:anim calcmode="lin" valueType="num">
                                      <p:cBhvr>
                                        <p:cTn id="35" dur="1000" fill="hold"/>
                                        <p:tgtEl>
                                          <p:spTgt spid="11272"/>
                                        </p:tgtEl>
                                        <p:attrNameLst>
                                          <p:attrName>ppt_x</p:attrName>
                                        </p:attrNameLst>
                                      </p:cBhvr>
                                      <p:tavLst>
                                        <p:tav tm="0">
                                          <p:val>
                                            <p:strVal val="#ppt_x"/>
                                          </p:val>
                                        </p:tav>
                                        <p:tav tm="100000">
                                          <p:val>
                                            <p:strVal val="#ppt_x"/>
                                          </p:val>
                                        </p:tav>
                                      </p:tavLst>
                                    </p:anim>
                                    <p:anim calcmode="lin" valueType="num">
                                      <p:cBhvr>
                                        <p:cTn id="36" dur="1000" fill="hold"/>
                                        <p:tgtEl>
                                          <p:spTgt spid="11272"/>
                                        </p:tgtEl>
                                        <p:attrNameLst>
                                          <p:attrName>ppt_y</p:attrName>
                                        </p:attrNameLst>
                                      </p:cBhvr>
                                      <p:tavLst>
                                        <p:tav tm="0">
                                          <p:val>
                                            <p:strVal val="#ppt_y+.1"/>
                                          </p:val>
                                        </p:tav>
                                        <p:tav tm="100000">
                                          <p:val>
                                            <p:strVal val="#ppt_y"/>
                                          </p:val>
                                        </p:tav>
                                      </p:tavLst>
                                    </p:anim>
                                  </p:childTnLst>
                                </p:cTn>
                              </p:par>
                            </p:childTnLst>
                          </p:cTn>
                        </p:par>
                        <p:par>
                          <p:cTn id="37" fill="hold">
                            <p:stCondLst>
                              <p:cond delay="9250"/>
                            </p:stCondLst>
                            <p:childTnLst>
                              <p:par>
                                <p:cTn id="38" presetID="16" presetClass="entr" presetSubtype="37" fill="hold" grpId="0" nodeType="afterEffect">
                                  <p:stCondLst>
                                    <p:cond delay="750"/>
                                  </p:stCondLst>
                                  <p:childTnLst>
                                    <p:set>
                                      <p:cBhvr>
                                        <p:cTn id="39" dur="1" fill="hold">
                                          <p:stCondLst>
                                            <p:cond delay="0"/>
                                          </p:stCondLst>
                                        </p:cTn>
                                        <p:tgtEl>
                                          <p:spTgt spid="11273"/>
                                        </p:tgtEl>
                                        <p:attrNameLst>
                                          <p:attrName>style.visibility</p:attrName>
                                        </p:attrNameLst>
                                      </p:cBhvr>
                                      <p:to>
                                        <p:strVal val="visible"/>
                                      </p:to>
                                    </p:set>
                                    <p:animEffect transition="in" filter="barn(outVertical)">
                                      <p:cBhvr>
                                        <p:cTn id="40"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11271" grpId="0"/>
      <p:bldP spid="11272" grpId="0"/>
      <p:bldP spid="112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ProgettoPolicoroSTRETTO"/>
          <p:cNvPicPr>
            <a:picLocks noChangeAspect="1" noChangeArrowheads="1"/>
          </p:cNvPicPr>
          <p:nvPr/>
        </p:nvPicPr>
        <p:blipFill>
          <a:blip r:embed="rId2" cstate="print"/>
          <a:srcRect/>
          <a:stretch>
            <a:fillRect/>
          </a:stretch>
        </p:blipFill>
        <p:spPr bwMode="auto">
          <a:xfrm>
            <a:off x="381000" y="304800"/>
            <a:ext cx="1607525" cy="1352163"/>
          </a:xfrm>
          <a:prstGeom prst="rect">
            <a:avLst/>
          </a:prstGeom>
          <a:noFill/>
        </p:spPr>
      </p:pic>
      <p:sp>
        <p:nvSpPr>
          <p:cNvPr id="8197" name="Text Box 5"/>
          <p:cNvSpPr txBox="1">
            <a:spLocks noChangeArrowheads="1"/>
          </p:cNvSpPr>
          <p:nvPr/>
        </p:nvSpPr>
        <p:spPr bwMode="auto">
          <a:xfrm>
            <a:off x="2060104" y="749022"/>
            <a:ext cx="2583904" cy="1815882"/>
          </a:xfrm>
          <a:prstGeom prst="rect">
            <a:avLst/>
          </a:prstGeom>
          <a:noFill/>
          <a:ln w="9525">
            <a:noFill/>
            <a:miter lim="800000"/>
            <a:headEnd/>
            <a:tailEnd/>
          </a:ln>
          <a:effectLst/>
        </p:spPr>
        <p:txBody>
          <a:bodyPr wrap="square">
            <a:spAutoFit/>
          </a:bodyPr>
          <a:lstStyle/>
          <a:p>
            <a:pPr>
              <a:spcBef>
                <a:spcPct val="50000"/>
              </a:spcBef>
            </a:pPr>
            <a:r>
              <a:rPr lang="it-IT" sz="1600" dirty="0" smtClean="0">
                <a:latin typeface="Arial Rounded MT Bold" pitchFamily="34" charset="0"/>
              </a:rPr>
              <a:t>Dalle prime tre Regioni coinvolte nel 1995 (Basilicata, Calabria, Puglia), si è passati al quasi totale coinvolgimento delle altre.</a:t>
            </a:r>
            <a:endParaRPr lang="it-IT" sz="1600" dirty="0">
              <a:latin typeface="Arial Rounded MT Bold" pitchFamily="34" charset="0"/>
            </a:endParaRPr>
          </a:p>
        </p:txBody>
      </p:sp>
      <p:pic>
        <p:nvPicPr>
          <p:cNvPr id="17430" name="Picture 22"/>
          <p:cNvPicPr>
            <a:picLocks noChangeAspect="1" noChangeArrowheads="1"/>
          </p:cNvPicPr>
          <p:nvPr/>
        </p:nvPicPr>
        <p:blipFill>
          <a:blip r:embed="rId3" cstate="print"/>
          <a:srcRect/>
          <a:stretch>
            <a:fillRect/>
          </a:stretch>
        </p:blipFill>
        <p:spPr bwMode="auto">
          <a:xfrm>
            <a:off x="4827823" y="871442"/>
            <a:ext cx="1656184" cy="1403694"/>
          </a:xfrm>
          <a:prstGeom prst="rect">
            <a:avLst/>
          </a:prstGeom>
          <a:noFill/>
        </p:spPr>
      </p:pic>
      <p:pic>
        <p:nvPicPr>
          <p:cNvPr id="17432" name="Picture 24"/>
          <p:cNvPicPr>
            <a:picLocks noChangeAspect="1" noChangeArrowheads="1"/>
          </p:cNvPicPr>
          <p:nvPr/>
        </p:nvPicPr>
        <p:blipFill>
          <a:blip r:embed="rId4" cstate="print"/>
          <a:srcRect/>
          <a:stretch>
            <a:fillRect/>
          </a:stretch>
        </p:blipFill>
        <p:spPr bwMode="auto">
          <a:xfrm>
            <a:off x="6732239" y="2534816"/>
            <a:ext cx="1837407" cy="1560935"/>
          </a:xfrm>
          <a:prstGeom prst="rect">
            <a:avLst/>
          </a:prstGeom>
          <a:noFill/>
        </p:spPr>
      </p:pic>
      <p:pic>
        <p:nvPicPr>
          <p:cNvPr id="17431" name="Picture 23"/>
          <p:cNvPicPr>
            <a:picLocks noChangeAspect="1" noChangeArrowheads="1"/>
          </p:cNvPicPr>
          <p:nvPr/>
        </p:nvPicPr>
        <p:blipFill>
          <a:blip r:embed="rId5" cstate="print"/>
          <a:srcRect/>
          <a:stretch>
            <a:fillRect/>
          </a:stretch>
        </p:blipFill>
        <p:spPr bwMode="auto">
          <a:xfrm>
            <a:off x="6776321" y="4485877"/>
            <a:ext cx="1793326" cy="1523488"/>
          </a:xfrm>
          <a:prstGeom prst="rect">
            <a:avLst/>
          </a:prstGeom>
          <a:noFill/>
        </p:spPr>
      </p:pic>
      <p:pic>
        <p:nvPicPr>
          <p:cNvPr id="17437" name="Picture 29"/>
          <p:cNvPicPr>
            <a:picLocks noChangeAspect="1" noChangeArrowheads="1"/>
          </p:cNvPicPr>
          <p:nvPr/>
        </p:nvPicPr>
        <p:blipFill>
          <a:blip r:embed="rId6" cstate="print"/>
          <a:srcRect/>
          <a:stretch>
            <a:fillRect/>
          </a:stretch>
        </p:blipFill>
        <p:spPr bwMode="auto">
          <a:xfrm>
            <a:off x="4827823" y="2564904"/>
            <a:ext cx="1837407" cy="1560936"/>
          </a:xfrm>
          <a:prstGeom prst="rect">
            <a:avLst/>
          </a:prstGeom>
          <a:noFill/>
        </p:spPr>
      </p:pic>
      <p:pic>
        <p:nvPicPr>
          <p:cNvPr id="17438" name="Picture 30"/>
          <p:cNvPicPr>
            <a:picLocks noChangeAspect="1" noChangeArrowheads="1"/>
          </p:cNvPicPr>
          <p:nvPr/>
        </p:nvPicPr>
        <p:blipFill>
          <a:blip r:embed="rId7" cstate="print"/>
          <a:srcRect/>
          <a:stretch>
            <a:fillRect/>
          </a:stretch>
        </p:blipFill>
        <p:spPr bwMode="auto">
          <a:xfrm>
            <a:off x="6732240" y="764704"/>
            <a:ext cx="1777958" cy="1510432"/>
          </a:xfrm>
          <a:prstGeom prst="rect">
            <a:avLst/>
          </a:prstGeom>
          <a:noFill/>
        </p:spPr>
      </p:pic>
      <p:pic>
        <p:nvPicPr>
          <p:cNvPr id="17439" name="Picture 31"/>
          <p:cNvPicPr>
            <a:picLocks noChangeAspect="1" noChangeArrowheads="1"/>
          </p:cNvPicPr>
          <p:nvPr/>
        </p:nvPicPr>
        <p:blipFill>
          <a:blip r:embed="rId8" cstate="print"/>
          <a:srcRect/>
          <a:stretch>
            <a:fillRect/>
          </a:stretch>
        </p:blipFill>
        <p:spPr bwMode="auto">
          <a:xfrm>
            <a:off x="4955364" y="4555123"/>
            <a:ext cx="1776876" cy="1512168"/>
          </a:xfrm>
          <a:prstGeom prst="rect">
            <a:avLst/>
          </a:prstGeom>
          <a:noFill/>
        </p:spPr>
      </p:pic>
      <p:sp>
        <p:nvSpPr>
          <p:cNvPr id="2" name="CasellaDiTesto 1"/>
          <p:cNvSpPr txBox="1"/>
          <p:nvPr/>
        </p:nvSpPr>
        <p:spPr>
          <a:xfrm>
            <a:off x="755576" y="2772312"/>
            <a:ext cx="3888432" cy="1323439"/>
          </a:xfrm>
          <a:prstGeom prst="rect">
            <a:avLst/>
          </a:prstGeom>
          <a:noFill/>
        </p:spPr>
        <p:txBody>
          <a:bodyPr wrap="square" rtlCol="0">
            <a:spAutoFit/>
          </a:bodyPr>
          <a:lstStyle/>
          <a:p>
            <a:r>
              <a:rPr lang="it-IT" sz="1600" dirty="0">
                <a:solidFill>
                  <a:srgbClr val="C00000"/>
                </a:solidFill>
                <a:latin typeface="Arial Rounded MT Bold" pitchFamily="34" charset="0"/>
              </a:rPr>
              <a:t>Nel 2014, aderiscono al Progetto 114 diocesi su 225</a:t>
            </a:r>
            <a:r>
              <a:rPr lang="it-IT" sz="1600" dirty="0" smtClean="0">
                <a:solidFill>
                  <a:srgbClr val="C00000"/>
                </a:solidFill>
                <a:latin typeface="Arial Rounded MT Bold" pitchFamily="34" charset="0"/>
              </a:rPr>
              <a:t>.</a:t>
            </a:r>
          </a:p>
          <a:p>
            <a:endParaRPr lang="it-IT" sz="1600" dirty="0">
              <a:solidFill>
                <a:srgbClr val="C00000"/>
              </a:solidFill>
              <a:latin typeface="Arial Rounded MT Bold" pitchFamily="34" charset="0"/>
            </a:endParaRPr>
          </a:p>
          <a:p>
            <a:r>
              <a:rPr lang="it-IT" sz="1600" dirty="0">
                <a:solidFill>
                  <a:srgbClr val="C00000"/>
                </a:solidFill>
                <a:latin typeface="Arial Rounded MT Bold" pitchFamily="34" charset="0"/>
              </a:rPr>
              <a:t>Gli Animatori di comunità formati in 19 anni sono </a:t>
            </a:r>
            <a:r>
              <a:rPr lang="it-IT" sz="1600" dirty="0" smtClean="0">
                <a:solidFill>
                  <a:srgbClr val="C00000"/>
                </a:solidFill>
                <a:latin typeface="Arial Rounded MT Bold" pitchFamily="34" charset="0"/>
              </a:rPr>
              <a:t>quasi </a:t>
            </a:r>
            <a:r>
              <a:rPr lang="it-IT" sz="1600" dirty="0">
                <a:solidFill>
                  <a:srgbClr val="C00000"/>
                </a:solidFill>
                <a:latin typeface="Arial Rounded MT Bold" pitchFamily="34" charset="0"/>
              </a:rPr>
              <a:t>un migliaio.</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4485877"/>
            <a:ext cx="2664296" cy="187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2000" fill="hold"/>
                                        <p:tgtEl>
                                          <p:spTgt spid="8196"/>
                                        </p:tgtEl>
                                        <p:attrNameLst>
                                          <p:attrName>ppt_w</p:attrName>
                                        </p:attrNameLst>
                                      </p:cBhvr>
                                      <p:tavLst>
                                        <p:tav tm="0">
                                          <p:val>
                                            <p:strVal val="#ppt_w*0.70"/>
                                          </p:val>
                                        </p:tav>
                                        <p:tav tm="100000">
                                          <p:val>
                                            <p:strVal val="#ppt_w"/>
                                          </p:val>
                                        </p:tav>
                                      </p:tavLst>
                                    </p:anim>
                                    <p:anim calcmode="lin" valueType="num">
                                      <p:cBhvr>
                                        <p:cTn id="8" dur="2000" fill="hold"/>
                                        <p:tgtEl>
                                          <p:spTgt spid="8196"/>
                                        </p:tgtEl>
                                        <p:attrNameLst>
                                          <p:attrName>ppt_h</p:attrName>
                                        </p:attrNameLst>
                                      </p:cBhvr>
                                      <p:tavLst>
                                        <p:tav tm="0">
                                          <p:val>
                                            <p:strVal val="#ppt_h"/>
                                          </p:val>
                                        </p:tav>
                                        <p:tav tm="100000">
                                          <p:val>
                                            <p:strVal val="#ppt_h"/>
                                          </p:val>
                                        </p:tav>
                                      </p:tavLst>
                                    </p:anim>
                                    <p:animEffect transition="in" filter="fade">
                                      <p:cBhvr>
                                        <p:cTn id="9" dur="2000"/>
                                        <p:tgtEl>
                                          <p:spTgt spid="8196"/>
                                        </p:tgtEl>
                                      </p:cBhvr>
                                    </p:animEffect>
                                  </p:childTnLst>
                                </p:cTn>
                              </p:par>
                            </p:childTnLst>
                          </p:cTn>
                        </p:par>
                        <p:par>
                          <p:cTn id="10" fill="hold">
                            <p:stCondLst>
                              <p:cond delay="2000"/>
                            </p:stCondLst>
                            <p:childTnLst>
                              <p:par>
                                <p:cTn id="11" presetID="21" presetClass="entr" presetSubtype="8" fill="hold" grpId="0" nodeType="afterEffect">
                                  <p:stCondLst>
                                    <p:cond delay="500"/>
                                  </p:stCondLst>
                                  <p:childTnLst>
                                    <p:set>
                                      <p:cBhvr>
                                        <p:cTn id="12" dur="1" fill="hold">
                                          <p:stCondLst>
                                            <p:cond delay="0"/>
                                          </p:stCondLst>
                                        </p:cTn>
                                        <p:tgtEl>
                                          <p:spTgt spid="8197"/>
                                        </p:tgtEl>
                                        <p:attrNameLst>
                                          <p:attrName>style.visibility</p:attrName>
                                        </p:attrNameLst>
                                      </p:cBhvr>
                                      <p:to>
                                        <p:strVal val="visible"/>
                                      </p:to>
                                    </p:set>
                                    <p:animEffect transition="in" filter="wheel(8)">
                                      <p:cBhvr>
                                        <p:cTn id="13" dur="1500"/>
                                        <p:tgtEl>
                                          <p:spTgt spid="8197"/>
                                        </p:tgtEl>
                                      </p:cBhvr>
                                    </p:animEffect>
                                  </p:childTnLst>
                                </p:cTn>
                              </p:par>
                            </p:childTnLst>
                          </p:cTn>
                        </p:par>
                        <p:par>
                          <p:cTn id="14" fill="hold">
                            <p:stCondLst>
                              <p:cond delay="4000"/>
                            </p:stCondLst>
                            <p:childTnLst>
                              <p:par>
                                <p:cTn id="15" presetID="16" presetClass="entr" presetSubtype="21" fill="hold" nodeType="afterEffect">
                                  <p:stCondLst>
                                    <p:cond delay="250"/>
                                  </p:stCondLst>
                                  <p:childTnLst>
                                    <p:set>
                                      <p:cBhvr>
                                        <p:cTn id="16" dur="1" fill="hold">
                                          <p:stCondLst>
                                            <p:cond delay="0"/>
                                          </p:stCondLst>
                                        </p:cTn>
                                        <p:tgtEl>
                                          <p:spTgt spid="17430"/>
                                        </p:tgtEl>
                                        <p:attrNameLst>
                                          <p:attrName>style.visibility</p:attrName>
                                        </p:attrNameLst>
                                      </p:cBhvr>
                                      <p:to>
                                        <p:strVal val="visible"/>
                                      </p:to>
                                    </p:set>
                                    <p:animEffect transition="in" filter="barn(inVertical)">
                                      <p:cBhvr>
                                        <p:cTn id="17" dur="500"/>
                                        <p:tgtEl>
                                          <p:spTgt spid="17430"/>
                                        </p:tgtEl>
                                      </p:cBhvr>
                                    </p:animEffect>
                                  </p:childTnLst>
                                </p:cTn>
                              </p:par>
                            </p:childTnLst>
                          </p:cTn>
                        </p:par>
                        <p:par>
                          <p:cTn id="18" fill="hold">
                            <p:stCondLst>
                              <p:cond delay="4750"/>
                            </p:stCondLst>
                            <p:childTnLst>
                              <p:par>
                                <p:cTn id="19" presetID="16" presetClass="entr" presetSubtype="21" fill="hold" nodeType="afterEffect">
                                  <p:stCondLst>
                                    <p:cond delay="250"/>
                                  </p:stCondLst>
                                  <p:childTnLst>
                                    <p:set>
                                      <p:cBhvr>
                                        <p:cTn id="20" dur="1" fill="hold">
                                          <p:stCondLst>
                                            <p:cond delay="0"/>
                                          </p:stCondLst>
                                        </p:cTn>
                                        <p:tgtEl>
                                          <p:spTgt spid="17438"/>
                                        </p:tgtEl>
                                        <p:attrNameLst>
                                          <p:attrName>style.visibility</p:attrName>
                                        </p:attrNameLst>
                                      </p:cBhvr>
                                      <p:to>
                                        <p:strVal val="visible"/>
                                      </p:to>
                                    </p:set>
                                    <p:animEffect transition="in" filter="barn(inVertical)">
                                      <p:cBhvr>
                                        <p:cTn id="21" dur="500"/>
                                        <p:tgtEl>
                                          <p:spTgt spid="17438"/>
                                        </p:tgtEl>
                                      </p:cBhvr>
                                    </p:animEffect>
                                  </p:childTnLst>
                                </p:cTn>
                              </p:par>
                            </p:childTnLst>
                          </p:cTn>
                        </p:par>
                        <p:par>
                          <p:cTn id="22" fill="hold">
                            <p:stCondLst>
                              <p:cond delay="5500"/>
                            </p:stCondLst>
                            <p:childTnLst>
                              <p:par>
                                <p:cTn id="23" presetID="16" presetClass="entr" presetSubtype="21" fill="hold" nodeType="afterEffect">
                                  <p:stCondLst>
                                    <p:cond delay="250"/>
                                  </p:stCondLst>
                                  <p:childTnLst>
                                    <p:set>
                                      <p:cBhvr>
                                        <p:cTn id="24" dur="1" fill="hold">
                                          <p:stCondLst>
                                            <p:cond delay="0"/>
                                          </p:stCondLst>
                                        </p:cTn>
                                        <p:tgtEl>
                                          <p:spTgt spid="17437"/>
                                        </p:tgtEl>
                                        <p:attrNameLst>
                                          <p:attrName>style.visibility</p:attrName>
                                        </p:attrNameLst>
                                      </p:cBhvr>
                                      <p:to>
                                        <p:strVal val="visible"/>
                                      </p:to>
                                    </p:set>
                                    <p:animEffect transition="in" filter="barn(inVertical)">
                                      <p:cBhvr>
                                        <p:cTn id="25" dur="500"/>
                                        <p:tgtEl>
                                          <p:spTgt spid="17437"/>
                                        </p:tgtEl>
                                      </p:cBhvr>
                                    </p:animEffect>
                                  </p:childTnLst>
                                </p:cTn>
                              </p:par>
                            </p:childTnLst>
                          </p:cTn>
                        </p:par>
                        <p:par>
                          <p:cTn id="26" fill="hold">
                            <p:stCondLst>
                              <p:cond delay="6250"/>
                            </p:stCondLst>
                            <p:childTnLst>
                              <p:par>
                                <p:cTn id="27" presetID="16" presetClass="entr" presetSubtype="21" fill="hold" nodeType="afterEffect">
                                  <p:stCondLst>
                                    <p:cond delay="250"/>
                                  </p:stCondLst>
                                  <p:childTnLst>
                                    <p:set>
                                      <p:cBhvr>
                                        <p:cTn id="28" dur="1" fill="hold">
                                          <p:stCondLst>
                                            <p:cond delay="0"/>
                                          </p:stCondLst>
                                        </p:cTn>
                                        <p:tgtEl>
                                          <p:spTgt spid="17432"/>
                                        </p:tgtEl>
                                        <p:attrNameLst>
                                          <p:attrName>style.visibility</p:attrName>
                                        </p:attrNameLst>
                                      </p:cBhvr>
                                      <p:to>
                                        <p:strVal val="visible"/>
                                      </p:to>
                                    </p:set>
                                    <p:animEffect transition="in" filter="barn(inVertical)">
                                      <p:cBhvr>
                                        <p:cTn id="29" dur="500"/>
                                        <p:tgtEl>
                                          <p:spTgt spid="17432"/>
                                        </p:tgtEl>
                                      </p:cBhvr>
                                    </p:animEffect>
                                  </p:childTnLst>
                                </p:cTn>
                              </p:par>
                            </p:childTnLst>
                          </p:cTn>
                        </p:par>
                        <p:par>
                          <p:cTn id="30" fill="hold">
                            <p:stCondLst>
                              <p:cond delay="7000"/>
                            </p:stCondLst>
                            <p:childTnLst>
                              <p:par>
                                <p:cTn id="31" presetID="16" presetClass="entr" presetSubtype="21" fill="hold" nodeType="afterEffect">
                                  <p:stCondLst>
                                    <p:cond delay="250"/>
                                  </p:stCondLst>
                                  <p:childTnLst>
                                    <p:set>
                                      <p:cBhvr>
                                        <p:cTn id="32" dur="1" fill="hold">
                                          <p:stCondLst>
                                            <p:cond delay="0"/>
                                          </p:stCondLst>
                                        </p:cTn>
                                        <p:tgtEl>
                                          <p:spTgt spid="17439"/>
                                        </p:tgtEl>
                                        <p:attrNameLst>
                                          <p:attrName>style.visibility</p:attrName>
                                        </p:attrNameLst>
                                      </p:cBhvr>
                                      <p:to>
                                        <p:strVal val="visible"/>
                                      </p:to>
                                    </p:set>
                                    <p:animEffect transition="in" filter="barn(inVertical)">
                                      <p:cBhvr>
                                        <p:cTn id="33" dur="500"/>
                                        <p:tgtEl>
                                          <p:spTgt spid="17439"/>
                                        </p:tgtEl>
                                      </p:cBhvr>
                                    </p:animEffect>
                                  </p:childTnLst>
                                </p:cTn>
                              </p:par>
                            </p:childTnLst>
                          </p:cTn>
                        </p:par>
                        <p:par>
                          <p:cTn id="34" fill="hold">
                            <p:stCondLst>
                              <p:cond delay="7750"/>
                            </p:stCondLst>
                            <p:childTnLst>
                              <p:par>
                                <p:cTn id="35" presetID="16" presetClass="entr" presetSubtype="21" fill="hold" nodeType="afterEffect">
                                  <p:stCondLst>
                                    <p:cond delay="250"/>
                                  </p:stCondLst>
                                  <p:childTnLst>
                                    <p:set>
                                      <p:cBhvr>
                                        <p:cTn id="36" dur="1" fill="hold">
                                          <p:stCondLst>
                                            <p:cond delay="0"/>
                                          </p:stCondLst>
                                        </p:cTn>
                                        <p:tgtEl>
                                          <p:spTgt spid="17431"/>
                                        </p:tgtEl>
                                        <p:attrNameLst>
                                          <p:attrName>style.visibility</p:attrName>
                                        </p:attrNameLst>
                                      </p:cBhvr>
                                      <p:to>
                                        <p:strVal val="visible"/>
                                      </p:to>
                                    </p:set>
                                    <p:animEffect transition="in" filter="barn(inVertical)">
                                      <p:cBhvr>
                                        <p:cTn id="37" dur="500"/>
                                        <p:tgtEl>
                                          <p:spTgt spid="17431"/>
                                        </p:tgtEl>
                                      </p:cBhvr>
                                    </p:animEffect>
                                  </p:childTnLst>
                                </p:cTn>
                              </p:par>
                            </p:childTnLst>
                          </p:cTn>
                        </p:par>
                        <p:par>
                          <p:cTn id="38" fill="hold">
                            <p:stCondLst>
                              <p:cond delay="8500"/>
                            </p:stCondLst>
                            <p:childTnLst>
                              <p:par>
                                <p:cTn id="39" presetID="22" presetClass="entr" presetSubtype="8" fill="hold" grpId="0" nodeType="afterEffect">
                                  <p:stCondLst>
                                    <p:cond delay="100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1000"/>
                                        <p:tgtEl>
                                          <p:spTgt spid="2"/>
                                        </p:tgtEl>
                                      </p:cBhvr>
                                    </p:animEffect>
                                  </p:childTnLst>
                                </p:cTn>
                              </p:par>
                            </p:childTnLst>
                          </p:cTn>
                        </p:par>
                        <p:par>
                          <p:cTn id="42" fill="hold">
                            <p:stCondLst>
                              <p:cond delay="10500"/>
                            </p:stCondLst>
                            <p:childTnLst>
                              <p:par>
                                <p:cTn id="43" presetID="53" presetClass="entr" presetSubtype="16" fill="hold" nodeType="afterEffect">
                                  <p:stCondLst>
                                    <p:cond delay="100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1250" fill="hold"/>
                                        <p:tgtEl>
                                          <p:spTgt spid="1026"/>
                                        </p:tgtEl>
                                        <p:attrNameLst>
                                          <p:attrName>ppt_w</p:attrName>
                                        </p:attrNameLst>
                                      </p:cBhvr>
                                      <p:tavLst>
                                        <p:tav tm="0">
                                          <p:val>
                                            <p:fltVal val="0"/>
                                          </p:val>
                                        </p:tav>
                                        <p:tav tm="100000">
                                          <p:val>
                                            <p:strVal val="#ppt_w"/>
                                          </p:val>
                                        </p:tav>
                                      </p:tavLst>
                                    </p:anim>
                                    <p:anim calcmode="lin" valueType="num">
                                      <p:cBhvr>
                                        <p:cTn id="46" dur="1250" fill="hold"/>
                                        <p:tgtEl>
                                          <p:spTgt spid="1026"/>
                                        </p:tgtEl>
                                        <p:attrNameLst>
                                          <p:attrName>ppt_h</p:attrName>
                                        </p:attrNameLst>
                                      </p:cBhvr>
                                      <p:tavLst>
                                        <p:tav tm="0">
                                          <p:val>
                                            <p:fltVal val="0"/>
                                          </p:val>
                                        </p:tav>
                                        <p:tav tm="100000">
                                          <p:val>
                                            <p:strVal val="#ppt_h"/>
                                          </p:val>
                                        </p:tav>
                                      </p:tavLst>
                                    </p:anim>
                                    <p:animEffect transition="in" filter="fade">
                                      <p:cBhvr>
                                        <p:cTn id="47"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rogettoPolicoroSTRETTO"/>
          <p:cNvPicPr>
            <a:picLocks noChangeAspect="1" noChangeArrowheads="1"/>
          </p:cNvPicPr>
          <p:nvPr/>
        </p:nvPicPr>
        <p:blipFill>
          <a:blip r:embed="rId2" cstate="print"/>
          <a:srcRect/>
          <a:stretch>
            <a:fillRect/>
          </a:stretch>
        </p:blipFill>
        <p:spPr bwMode="auto">
          <a:xfrm>
            <a:off x="381000" y="304800"/>
            <a:ext cx="1295400" cy="1089025"/>
          </a:xfrm>
          <a:prstGeom prst="rect">
            <a:avLst/>
          </a:prstGeom>
          <a:noFill/>
        </p:spPr>
      </p:pic>
      <p:sp>
        <p:nvSpPr>
          <p:cNvPr id="14341" name="Oval 5"/>
          <p:cNvSpPr>
            <a:spLocks noChangeArrowheads="1"/>
          </p:cNvSpPr>
          <p:nvPr/>
        </p:nvSpPr>
        <p:spPr bwMode="auto">
          <a:xfrm>
            <a:off x="1219200" y="228600"/>
            <a:ext cx="7696200" cy="3505200"/>
          </a:xfrm>
          <a:prstGeom prst="ellipse">
            <a:avLst/>
          </a:prstGeom>
          <a:solidFill>
            <a:srgbClr val="61CC00"/>
          </a:solidFill>
          <a:ln w="9525">
            <a:solidFill>
              <a:schemeClr val="tx1"/>
            </a:solidFill>
            <a:round/>
            <a:headEnd/>
            <a:tailEnd/>
          </a:ln>
          <a:effectLst/>
        </p:spPr>
        <p:txBody>
          <a:bodyPr wrap="none" anchor="ctr"/>
          <a:lstStyle/>
          <a:p>
            <a:pPr algn="ctr"/>
            <a:r>
              <a:rPr lang="it-IT" sz="1300" dirty="0">
                <a:cs typeface="Arial" charset="0"/>
              </a:rPr>
              <a:t>«Da questa città di Palermo e da questa terra di Sicilia </a:t>
            </a:r>
          </a:p>
          <a:p>
            <a:pPr algn="ctr"/>
            <a:r>
              <a:rPr lang="it-IT" sz="1300" dirty="0">
                <a:cs typeface="Arial" charset="0"/>
              </a:rPr>
              <a:t>non posso poi non ricordare a tutta la diletta nazione italiana, </a:t>
            </a:r>
          </a:p>
          <a:p>
            <a:pPr algn="ctr"/>
            <a:r>
              <a:rPr lang="it-IT" sz="1300" dirty="0">
                <a:cs typeface="Arial" charset="0"/>
              </a:rPr>
              <a:t>ai governanti e ai responsabili ai vari livelli come a tutta la popolazione, </a:t>
            </a:r>
          </a:p>
          <a:p>
            <a:pPr algn="ctr"/>
            <a:r>
              <a:rPr lang="it-IT" sz="1300" dirty="0">
                <a:cs typeface="Arial" charset="0"/>
              </a:rPr>
              <a:t>che la cosiddetta “questione meridionale”, fattasi in quest’ultimo periodo </a:t>
            </a:r>
          </a:p>
          <a:p>
            <a:pPr algn="ctr"/>
            <a:r>
              <a:rPr lang="it-IT" sz="1300" dirty="0">
                <a:cs typeface="Arial" charset="0"/>
              </a:rPr>
              <a:t>forse ancora più grave specialmente a causa della realtà drammatica </a:t>
            </a:r>
          </a:p>
          <a:p>
            <a:pPr algn="ctr"/>
            <a:r>
              <a:rPr lang="it-IT" sz="1300" dirty="0">
                <a:cs typeface="Arial" charset="0"/>
              </a:rPr>
              <a:t>della disoccupazione, soprattutto giovanile, è veramente una questione primaria di tutta la nazione. </a:t>
            </a:r>
          </a:p>
          <a:p>
            <a:pPr algn="ctr"/>
            <a:r>
              <a:rPr lang="it-IT" sz="1300" dirty="0">
                <a:cs typeface="Arial" charset="0"/>
              </a:rPr>
              <a:t>Certo, spetta alle genti del Sud essere le protagoniste del proprio riscatto, </a:t>
            </a:r>
          </a:p>
          <a:p>
            <a:pPr algn="ctr"/>
            <a:r>
              <a:rPr lang="it-IT" sz="1300" dirty="0">
                <a:cs typeface="Arial" charset="0"/>
              </a:rPr>
              <a:t>ma questo non dispensa dal dovere della solidarietà l’intera nazione. </a:t>
            </a:r>
          </a:p>
          <a:p>
            <a:pPr algn="ctr"/>
            <a:r>
              <a:rPr lang="it-IT" sz="1300" dirty="0">
                <a:cs typeface="Arial" charset="0"/>
              </a:rPr>
              <a:t>Come non riconoscere, del resto, che la gente del meridione, in tanti suoi esponenti, </a:t>
            </a:r>
          </a:p>
          <a:p>
            <a:pPr algn="ctr"/>
            <a:r>
              <a:rPr lang="it-IT" sz="1300" dirty="0">
                <a:cs typeface="Arial" charset="0"/>
              </a:rPr>
              <a:t>viene da tempo riproponendo le ragioni di una cultura della moralità, </a:t>
            </a:r>
          </a:p>
          <a:p>
            <a:pPr algn="ctr"/>
            <a:r>
              <a:rPr lang="it-IT" sz="1300" dirty="0">
                <a:cs typeface="Arial" charset="0"/>
              </a:rPr>
              <a:t>della legalità, della solidarietà, che sta progressivamente scalzando alla radice </a:t>
            </a:r>
          </a:p>
          <a:p>
            <a:pPr algn="ctr"/>
            <a:r>
              <a:rPr lang="it-IT" sz="1300" dirty="0">
                <a:cs typeface="Arial" charset="0"/>
              </a:rPr>
              <a:t>la mala pianta della criminalità organizzata?».</a:t>
            </a:r>
          </a:p>
          <a:p>
            <a:pPr algn="ctr"/>
            <a:r>
              <a:rPr lang="it-IT" sz="1100" i="1" dirty="0">
                <a:cs typeface="Arial" charset="0"/>
              </a:rPr>
              <a:t>(Giovanni Paolo II, Discorso all’Assemblea del Convegno di Palermo)</a:t>
            </a:r>
          </a:p>
        </p:txBody>
      </p:sp>
      <p:sp>
        <p:nvSpPr>
          <p:cNvPr id="14342" name="Oval 6"/>
          <p:cNvSpPr>
            <a:spLocks noChangeArrowheads="1"/>
          </p:cNvSpPr>
          <p:nvPr/>
        </p:nvSpPr>
        <p:spPr bwMode="auto">
          <a:xfrm>
            <a:off x="457200" y="3581400"/>
            <a:ext cx="6934200" cy="3124200"/>
          </a:xfrm>
          <a:prstGeom prst="ellipse">
            <a:avLst/>
          </a:prstGeom>
          <a:solidFill>
            <a:schemeClr val="accent1"/>
          </a:solidFill>
          <a:ln w="9525">
            <a:solidFill>
              <a:schemeClr val="tx1"/>
            </a:solidFill>
            <a:round/>
            <a:headEnd/>
            <a:tailEnd/>
          </a:ln>
          <a:effectLst/>
        </p:spPr>
        <p:txBody>
          <a:bodyPr wrap="none" anchor="ctr"/>
          <a:lstStyle/>
          <a:p>
            <a:pPr algn="ctr"/>
            <a:r>
              <a:rPr lang="it-IT" sz="1300" dirty="0">
                <a:cs typeface="Arial" charset="0"/>
              </a:rPr>
              <a:t>«Tra i segnali concreti di rinnovamento e di speranza </a:t>
            </a:r>
          </a:p>
          <a:p>
            <a:pPr algn="ctr"/>
            <a:r>
              <a:rPr lang="it-IT" sz="1300" dirty="0">
                <a:cs typeface="Arial" charset="0"/>
              </a:rPr>
              <a:t>che hanno per protagonisti i giovani, </a:t>
            </a:r>
          </a:p>
          <a:p>
            <a:pPr algn="ctr"/>
            <a:r>
              <a:rPr lang="it-IT" sz="1300" dirty="0">
                <a:cs typeface="Arial" charset="0"/>
              </a:rPr>
              <a:t>vogliamo citare in particolare per tutti il “Progetto Policoro”…</a:t>
            </a:r>
          </a:p>
          <a:p>
            <a:pPr algn="ctr"/>
            <a:r>
              <a:rPr lang="it-IT" sz="1300" dirty="0">
                <a:cs typeface="Arial" charset="0"/>
              </a:rPr>
              <a:t>[Esso] costituisce una nuova forma di solidarietà e condivisione, </a:t>
            </a:r>
          </a:p>
          <a:p>
            <a:pPr algn="ctr"/>
            <a:r>
              <a:rPr lang="it-IT" sz="1300" dirty="0">
                <a:cs typeface="Arial" charset="0"/>
              </a:rPr>
              <a:t>che cerca di contrastare la disoccupazione, l’usura, </a:t>
            </a:r>
          </a:p>
          <a:p>
            <a:pPr algn="ctr"/>
            <a:r>
              <a:rPr lang="it-IT" sz="1300" dirty="0">
                <a:cs typeface="Arial" charset="0"/>
              </a:rPr>
              <a:t>lo sfruttamento minorile e il “lavoro nero” […]. </a:t>
            </a:r>
          </a:p>
          <a:p>
            <a:pPr algn="ctr"/>
            <a:r>
              <a:rPr lang="it-IT" sz="1300" dirty="0">
                <a:cs typeface="Arial" charset="0"/>
              </a:rPr>
              <a:t>Il Progetto rappresenta uno spazio di evangelizzazione, </a:t>
            </a:r>
          </a:p>
          <a:p>
            <a:pPr algn="ctr"/>
            <a:r>
              <a:rPr lang="it-IT" sz="1300" dirty="0">
                <a:cs typeface="Arial" charset="0"/>
              </a:rPr>
              <a:t>formazione e promozione umana </a:t>
            </a:r>
          </a:p>
          <a:p>
            <a:pPr algn="ctr"/>
            <a:r>
              <a:rPr lang="it-IT" sz="1300" dirty="0">
                <a:cs typeface="Arial" charset="0"/>
              </a:rPr>
              <a:t>per sperimentare soluzioni inedite al problema della disoccupazione. </a:t>
            </a:r>
          </a:p>
          <a:p>
            <a:pPr algn="ctr"/>
            <a:r>
              <a:rPr lang="it-IT" sz="1300" dirty="0">
                <a:cs typeface="Arial" charset="0"/>
              </a:rPr>
              <a:t>Così le nostre comunità ecclesiali investono sulle capacità dei giovani </a:t>
            </a:r>
          </a:p>
          <a:p>
            <a:pPr algn="ctr"/>
            <a:r>
              <a:rPr lang="it-IT" sz="1300" dirty="0">
                <a:cs typeface="Arial" charset="0"/>
              </a:rPr>
              <a:t>di promuovere un autentico sviluppo e di dare una testimonianza cristiana </a:t>
            </a:r>
          </a:p>
          <a:p>
            <a:pPr algn="ctr"/>
            <a:r>
              <a:rPr lang="it-IT" sz="1300" dirty="0">
                <a:cs typeface="Arial" charset="0"/>
              </a:rPr>
              <a:t>caratterizzata dalla solidarietà e dal rispetto della legalità».</a:t>
            </a:r>
          </a:p>
          <a:p>
            <a:pPr algn="ctr"/>
            <a:r>
              <a:rPr lang="it-IT" sz="1100" dirty="0">
                <a:cs typeface="Arial" charset="0"/>
              </a:rPr>
              <a:t>(CEI, </a:t>
            </a:r>
            <a:r>
              <a:rPr lang="it-IT" sz="1100" i="1" dirty="0">
                <a:cs typeface="Arial" charset="0"/>
              </a:rPr>
              <a:t>Per un Paese solidale. Chiesa italiana e </a:t>
            </a:r>
            <a:r>
              <a:rPr lang="it-IT" sz="1100" i="1" dirty="0" smtClean="0">
                <a:cs typeface="Arial" charset="0"/>
              </a:rPr>
              <a:t>Mezzogiorno</a:t>
            </a:r>
            <a:r>
              <a:rPr lang="it-IT" sz="1100" dirty="0" smtClean="0">
                <a:cs typeface="Arial" charset="0"/>
              </a:rPr>
              <a:t>, 12)</a:t>
            </a:r>
            <a:endParaRPr lang="it-IT" sz="1100" dirty="0">
              <a:cs typeface="Arial" charset="0"/>
            </a:endParaRPr>
          </a:p>
        </p:txBody>
      </p:sp>
    </p:spTree>
  </p:cSld>
  <p:clrMapOvr>
    <a:masterClrMapping/>
  </p:clrMapOvr>
  <p:transition advClick="0"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2000" fill="hold"/>
                                        <p:tgtEl>
                                          <p:spTgt spid="14340"/>
                                        </p:tgtEl>
                                        <p:attrNameLst>
                                          <p:attrName>ppt_w</p:attrName>
                                        </p:attrNameLst>
                                      </p:cBhvr>
                                      <p:tavLst>
                                        <p:tav tm="0">
                                          <p:val>
                                            <p:strVal val="#ppt_w*0.70"/>
                                          </p:val>
                                        </p:tav>
                                        <p:tav tm="100000">
                                          <p:val>
                                            <p:strVal val="#ppt_w"/>
                                          </p:val>
                                        </p:tav>
                                      </p:tavLst>
                                    </p:anim>
                                    <p:anim calcmode="lin" valueType="num">
                                      <p:cBhvr>
                                        <p:cTn id="8" dur="2000" fill="hold"/>
                                        <p:tgtEl>
                                          <p:spTgt spid="14340"/>
                                        </p:tgtEl>
                                        <p:attrNameLst>
                                          <p:attrName>ppt_h</p:attrName>
                                        </p:attrNameLst>
                                      </p:cBhvr>
                                      <p:tavLst>
                                        <p:tav tm="0">
                                          <p:val>
                                            <p:strVal val="#ppt_h"/>
                                          </p:val>
                                        </p:tav>
                                        <p:tav tm="100000">
                                          <p:val>
                                            <p:strVal val="#ppt_h"/>
                                          </p:val>
                                        </p:tav>
                                      </p:tavLst>
                                    </p:anim>
                                    <p:animEffect transition="in" filter="fade">
                                      <p:cBhvr>
                                        <p:cTn id="9" dur="2000"/>
                                        <p:tgtEl>
                                          <p:spTgt spid="14340"/>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fade">
                                      <p:cBhvr>
                                        <p:cTn id="13" dur="2000"/>
                                        <p:tgtEl>
                                          <p:spTgt spid="14341"/>
                                        </p:tgtEl>
                                      </p:cBhvr>
                                    </p:animEffect>
                                  </p:childTnLst>
                                </p:cTn>
                              </p:par>
                            </p:childTnLst>
                          </p:cTn>
                        </p:par>
                        <p:par>
                          <p:cTn id="14" fill="hold">
                            <p:stCondLst>
                              <p:cond delay="4000"/>
                            </p:stCondLst>
                            <p:childTnLst>
                              <p:par>
                                <p:cTn id="15" presetID="10" presetClass="entr" presetSubtype="0" fill="hold" grpId="0" nodeType="afterEffect">
                                  <p:stCondLst>
                                    <p:cond delay="1750"/>
                                  </p:stCondLst>
                                  <p:childTnLst>
                                    <p:set>
                                      <p:cBhvr>
                                        <p:cTn id="16" dur="1" fill="hold">
                                          <p:stCondLst>
                                            <p:cond delay="0"/>
                                          </p:stCondLst>
                                        </p:cTn>
                                        <p:tgtEl>
                                          <p:spTgt spid="14342"/>
                                        </p:tgtEl>
                                        <p:attrNameLst>
                                          <p:attrName>style.visibility</p:attrName>
                                        </p:attrNameLst>
                                      </p:cBhvr>
                                      <p:to>
                                        <p:strVal val="visible"/>
                                      </p:to>
                                    </p:set>
                                    <p:animEffect transition="in" filter="fade">
                                      <p:cBhvr>
                                        <p:cTn id="1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rogettoPolicoroSTRETTO"/>
          <p:cNvPicPr>
            <a:picLocks noChangeAspect="1" noChangeArrowheads="1"/>
          </p:cNvPicPr>
          <p:nvPr/>
        </p:nvPicPr>
        <p:blipFill>
          <a:blip r:embed="rId2" cstate="print"/>
          <a:srcRect/>
          <a:stretch>
            <a:fillRect/>
          </a:stretch>
        </p:blipFill>
        <p:spPr bwMode="auto">
          <a:xfrm>
            <a:off x="381000" y="304800"/>
            <a:ext cx="1600200" cy="1346200"/>
          </a:xfrm>
          <a:prstGeom prst="rect">
            <a:avLst/>
          </a:prstGeom>
          <a:noFill/>
        </p:spPr>
      </p:pic>
      <p:sp>
        <p:nvSpPr>
          <p:cNvPr id="12293" name="Text Box 5"/>
          <p:cNvSpPr txBox="1">
            <a:spLocks noChangeArrowheads="1"/>
          </p:cNvSpPr>
          <p:nvPr/>
        </p:nvSpPr>
        <p:spPr bwMode="auto">
          <a:xfrm>
            <a:off x="2468488" y="327561"/>
            <a:ext cx="5791200" cy="2077492"/>
          </a:xfrm>
          <a:prstGeom prst="rect">
            <a:avLst/>
          </a:prstGeom>
          <a:noFill/>
          <a:ln w="9525">
            <a:noFill/>
            <a:miter lim="800000"/>
            <a:headEnd/>
            <a:tailEnd/>
          </a:ln>
          <a:effectLst/>
        </p:spPr>
        <p:txBody>
          <a:bodyPr>
            <a:spAutoFit/>
          </a:bodyPr>
          <a:lstStyle/>
          <a:p>
            <a:pPr marL="285750" indent="-285750">
              <a:spcBef>
                <a:spcPct val="50000"/>
              </a:spcBef>
              <a:buFont typeface="Wingdings" panose="05000000000000000000" pitchFamily="2" charset="2"/>
              <a:buChar char="Ø"/>
            </a:pPr>
            <a:r>
              <a:rPr lang="it-IT" sz="2400" dirty="0" smtClean="0">
                <a:solidFill>
                  <a:srgbClr val="FF0000"/>
                </a:solidFill>
                <a:latin typeface="Forte" panose="03060902040502070203" pitchFamily="66" charset="0"/>
                <a:sym typeface="Wingdings" panose="05000000000000000000" pitchFamily="2" charset="2"/>
              </a:rPr>
              <a:t>Le domande:</a:t>
            </a:r>
            <a:endParaRPr lang="it-IT" sz="2400" dirty="0">
              <a:solidFill>
                <a:srgbClr val="FF0000"/>
              </a:solidFill>
              <a:latin typeface="Forte" panose="03060902040502070203" pitchFamily="66" charset="0"/>
              <a:sym typeface="Wingdings" panose="05000000000000000000" pitchFamily="2" charset="2"/>
            </a:endParaRPr>
          </a:p>
          <a:p>
            <a:pPr marL="285750" indent="-285750">
              <a:spcBef>
                <a:spcPct val="50000"/>
              </a:spcBef>
              <a:buFont typeface="Arial" panose="020B0604020202020204" pitchFamily="34" charset="0"/>
              <a:buChar char="•"/>
            </a:pPr>
            <a:r>
              <a:rPr lang="it-IT" sz="1400" dirty="0">
                <a:latin typeface="Arial Rounded MT Bold" pitchFamily="34" charset="0"/>
                <a:sym typeface="Wingdings" panose="05000000000000000000" pitchFamily="2" charset="2"/>
              </a:rPr>
              <a:t>Quali risposte </a:t>
            </a:r>
            <a:r>
              <a:rPr lang="it-IT" sz="1400" dirty="0" smtClean="0">
                <a:latin typeface="Arial Rounded MT Bold" pitchFamily="34" charset="0"/>
                <a:sym typeface="Wingdings" panose="05000000000000000000" pitchFamily="2" charset="2"/>
              </a:rPr>
              <a:t>offrire all’interrogativo </a:t>
            </a:r>
            <a:r>
              <a:rPr lang="it-IT" sz="1400" dirty="0">
                <a:latin typeface="Arial Rounded MT Bold" pitchFamily="34" charset="0"/>
                <a:sym typeface="Wingdings" panose="05000000000000000000" pitchFamily="2" charset="2"/>
              </a:rPr>
              <a:t>esistenziale di tanti giovani che rischiano di passare dalla disoccupazione del lavoro alla disoccupazione della vita</a:t>
            </a:r>
            <a:r>
              <a:rPr lang="it-IT" sz="1400" dirty="0" smtClean="0">
                <a:latin typeface="Arial Rounded MT Bold" pitchFamily="34" charset="0"/>
                <a:sym typeface="Wingdings" panose="05000000000000000000" pitchFamily="2" charset="2"/>
              </a:rPr>
              <a:t>?</a:t>
            </a:r>
          </a:p>
          <a:p>
            <a:pPr marL="285750" indent="-285750">
              <a:spcBef>
                <a:spcPct val="50000"/>
              </a:spcBef>
              <a:buFont typeface="Arial" panose="020B0604020202020204" pitchFamily="34" charset="0"/>
              <a:buChar char="•"/>
            </a:pPr>
            <a:r>
              <a:rPr lang="it-IT" sz="1400" dirty="0" smtClean="0">
                <a:latin typeface="Arial Rounded MT Bold" pitchFamily="34" charset="0"/>
                <a:sym typeface="Wingdings" panose="05000000000000000000" pitchFamily="2" charset="2"/>
              </a:rPr>
              <a:t>Che senso ha il lavoro?</a:t>
            </a:r>
          </a:p>
          <a:p>
            <a:pPr marL="285750" indent="-285750">
              <a:spcBef>
                <a:spcPct val="50000"/>
              </a:spcBef>
              <a:buFont typeface="Arial" panose="020B0604020202020204" pitchFamily="34" charset="0"/>
              <a:buChar char="•"/>
            </a:pPr>
            <a:r>
              <a:rPr lang="it-IT" sz="1400" dirty="0" smtClean="0">
                <a:latin typeface="Arial Rounded MT Bold" pitchFamily="34" charset="0"/>
                <a:sym typeface="Wingdings" panose="05000000000000000000" pitchFamily="2" charset="2"/>
              </a:rPr>
              <a:t>Si può agire nella legalità e nel rispetto della dignità della persona?</a:t>
            </a:r>
            <a:endParaRPr lang="it-IT" sz="1400" dirty="0">
              <a:latin typeface="Arial Rounded MT Bold" pitchFamily="34" charset="0"/>
            </a:endParaRPr>
          </a:p>
        </p:txBody>
      </p:sp>
      <p:sp>
        <p:nvSpPr>
          <p:cNvPr id="12294" name="Text Box 6"/>
          <p:cNvSpPr txBox="1">
            <a:spLocks noChangeArrowheads="1"/>
          </p:cNvSpPr>
          <p:nvPr/>
        </p:nvSpPr>
        <p:spPr bwMode="auto">
          <a:xfrm>
            <a:off x="5364088" y="2491799"/>
            <a:ext cx="2994712" cy="4031873"/>
          </a:xfrm>
          <a:prstGeom prst="rect">
            <a:avLst/>
          </a:prstGeom>
          <a:noFill/>
          <a:ln w="9525">
            <a:noFill/>
            <a:miter lim="800000"/>
            <a:headEnd/>
            <a:tailEnd/>
          </a:ln>
          <a:effectLst/>
        </p:spPr>
        <p:txBody>
          <a:bodyPr wrap="square">
            <a:spAutoFit/>
          </a:bodyPr>
          <a:lstStyle/>
          <a:p>
            <a:pPr marL="342900" indent="-342900">
              <a:spcBef>
                <a:spcPct val="50000"/>
              </a:spcBef>
              <a:buFont typeface="Wingdings" panose="05000000000000000000" pitchFamily="2" charset="2"/>
              <a:buChar char="Ø"/>
            </a:pPr>
            <a:r>
              <a:rPr lang="it-IT" sz="2400" dirty="0">
                <a:solidFill>
                  <a:srgbClr val="008080"/>
                </a:solidFill>
                <a:latin typeface="Forte" panose="03060902040502070203" pitchFamily="66" charset="0"/>
                <a:sym typeface="Wingdings" panose="05000000000000000000" pitchFamily="2" charset="2"/>
              </a:rPr>
              <a:t>Le risposte:</a:t>
            </a:r>
          </a:p>
          <a:p>
            <a:pPr>
              <a:spcBef>
                <a:spcPct val="50000"/>
              </a:spcBef>
            </a:pPr>
            <a:endParaRPr lang="it-IT" sz="1000" i="1" dirty="0">
              <a:solidFill>
                <a:srgbClr val="006600"/>
              </a:solidFill>
              <a:latin typeface="Arial Rounded MT Bold" pitchFamily="34" charset="0"/>
              <a:sym typeface="Wingdings" panose="05000000000000000000" pitchFamily="2" charset="2"/>
            </a:endParaRPr>
          </a:p>
          <a:p>
            <a:pPr marL="285750" indent="-285750">
              <a:spcBef>
                <a:spcPct val="50000"/>
              </a:spcBef>
              <a:buFont typeface="Arial" panose="020B0604020202020204" pitchFamily="34" charset="0"/>
              <a:buChar char="•"/>
            </a:pPr>
            <a:r>
              <a:rPr lang="it-IT" dirty="0">
                <a:solidFill>
                  <a:srgbClr val="C00000"/>
                </a:solidFill>
                <a:latin typeface="Arial Rounded MT Bold" pitchFamily="34" charset="0"/>
                <a:sym typeface="Wingdings" panose="05000000000000000000" pitchFamily="2" charset="2"/>
              </a:rPr>
              <a:t>LAVORARE </a:t>
            </a:r>
            <a:r>
              <a:rPr lang="it-IT" dirty="0" smtClean="0">
                <a:solidFill>
                  <a:srgbClr val="C00000"/>
                </a:solidFill>
                <a:latin typeface="Arial Rounded MT Bold" pitchFamily="34" charset="0"/>
                <a:sym typeface="Wingdings" panose="05000000000000000000" pitchFamily="2" charset="2"/>
              </a:rPr>
              <a:t>INSIEME</a:t>
            </a:r>
          </a:p>
          <a:p>
            <a:pPr marL="285750" indent="-285750">
              <a:spcBef>
                <a:spcPct val="50000"/>
              </a:spcBef>
              <a:buFont typeface="Arial" panose="020B0604020202020204" pitchFamily="34" charset="0"/>
              <a:buChar char="•"/>
            </a:pPr>
            <a:r>
              <a:rPr lang="it-IT" dirty="0" smtClean="0">
                <a:solidFill>
                  <a:srgbClr val="0033CC"/>
                </a:solidFill>
                <a:latin typeface="Arial Rounded MT Bold" pitchFamily="34" charset="0"/>
                <a:sym typeface="Wingdings" panose="05000000000000000000" pitchFamily="2" charset="2"/>
              </a:rPr>
              <a:t>EVANGELIZZARE </a:t>
            </a:r>
            <a:r>
              <a:rPr lang="it-IT" dirty="0">
                <a:solidFill>
                  <a:srgbClr val="0033CC"/>
                </a:solidFill>
                <a:latin typeface="Arial Rounded MT Bold" pitchFamily="34" charset="0"/>
                <a:sym typeface="Wingdings" panose="05000000000000000000" pitchFamily="2" charset="2"/>
              </a:rPr>
              <a:t>LA VITA E IL </a:t>
            </a:r>
            <a:r>
              <a:rPr lang="it-IT" dirty="0" smtClean="0">
                <a:solidFill>
                  <a:srgbClr val="0033CC"/>
                </a:solidFill>
                <a:latin typeface="Arial Rounded MT Bold" pitchFamily="34" charset="0"/>
                <a:sym typeface="Wingdings" panose="05000000000000000000" pitchFamily="2" charset="2"/>
              </a:rPr>
              <a:t>LAVORO</a:t>
            </a:r>
          </a:p>
          <a:p>
            <a:pPr marL="285750" indent="-285750">
              <a:spcBef>
                <a:spcPct val="50000"/>
              </a:spcBef>
              <a:buFont typeface="Arial" panose="020B0604020202020204" pitchFamily="34" charset="0"/>
              <a:buChar char="•"/>
            </a:pPr>
            <a:r>
              <a:rPr lang="it-IT" dirty="0" smtClean="0">
                <a:solidFill>
                  <a:srgbClr val="CC00CC"/>
                </a:solidFill>
                <a:latin typeface="Arial Rounded MT Bold" pitchFamily="34" charset="0"/>
                <a:sym typeface="Wingdings" panose="05000000000000000000" pitchFamily="2" charset="2"/>
              </a:rPr>
              <a:t>EDUCARE </a:t>
            </a:r>
            <a:r>
              <a:rPr lang="it-IT" dirty="0">
                <a:solidFill>
                  <a:srgbClr val="CC00CC"/>
                </a:solidFill>
                <a:latin typeface="Arial Rounded MT Bold" pitchFamily="34" charset="0"/>
                <a:sym typeface="Wingdings" panose="05000000000000000000" pitchFamily="2" charset="2"/>
              </a:rPr>
              <a:t>E FORMARE LE </a:t>
            </a:r>
            <a:r>
              <a:rPr lang="it-IT" dirty="0" smtClean="0">
                <a:solidFill>
                  <a:srgbClr val="CC00CC"/>
                </a:solidFill>
                <a:latin typeface="Arial Rounded MT Bold" pitchFamily="34" charset="0"/>
                <a:sym typeface="Wingdings" panose="05000000000000000000" pitchFamily="2" charset="2"/>
              </a:rPr>
              <a:t>COSCIENZE</a:t>
            </a:r>
          </a:p>
          <a:p>
            <a:pPr marL="285750" indent="-285750">
              <a:spcBef>
                <a:spcPct val="50000"/>
              </a:spcBef>
              <a:buFont typeface="Arial" panose="020B0604020202020204" pitchFamily="34" charset="0"/>
              <a:buChar char="•"/>
            </a:pPr>
            <a:r>
              <a:rPr lang="it-IT" dirty="0" smtClean="0">
                <a:solidFill>
                  <a:srgbClr val="008080"/>
                </a:solidFill>
                <a:latin typeface="Arial Rounded MT Bold" pitchFamily="34" charset="0"/>
                <a:sym typeface="Wingdings" panose="05000000000000000000" pitchFamily="2" charset="2"/>
              </a:rPr>
              <a:t>ESPRIMERE </a:t>
            </a:r>
            <a:r>
              <a:rPr lang="it-IT" dirty="0">
                <a:solidFill>
                  <a:srgbClr val="008080"/>
                </a:solidFill>
                <a:latin typeface="Arial Rounded MT Bold" pitchFamily="34" charset="0"/>
                <a:sym typeface="Wingdings" panose="05000000000000000000" pitchFamily="2" charset="2"/>
              </a:rPr>
              <a:t>GESTI CONCRETI (</a:t>
            </a:r>
            <a:r>
              <a:rPr lang="it-IT" dirty="0" smtClean="0">
                <a:solidFill>
                  <a:srgbClr val="008080"/>
                </a:solidFill>
                <a:latin typeface="Arial Rounded MT Bold" pitchFamily="34" charset="0"/>
                <a:sym typeface="Wingdings" panose="05000000000000000000" pitchFamily="2" charset="2"/>
              </a:rPr>
              <a:t>IMPRESA E RAPPORTI DI RECIPROCITÀ)</a:t>
            </a:r>
            <a:endParaRPr lang="it-IT" dirty="0">
              <a:solidFill>
                <a:srgbClr val="008080"/>
              </a:solidFill>
              <a:latin typeface="Arial Rounded MT Bold" pitchFamily="34" charset="0"/>
            </a:endParaRPr>
          </a:p>
        </p:txBody>
      </p:sp>
      <p:pic>
        <p:nvPicPr>
          <p:cNvPr id="2052" name="Picture 4" descr="O:\Flora\POLICORO\Formazione\Corsi di Formazione AdC\2013\3 - 7 maggio 2013 AMANTEA\FOTO\Foto Amantea 3-7 maggio 2013\DSC_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493" y="4219114"/>
            <a:ext cx="3246344" cy="2164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Flora\POLICORO\GESTI CONCRETI\FOTO\Foto agricoltura il segno\IMG_0027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77030"/>
            <a:ext cx="2937829" cy="1960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strVal val="#ppt_w*0.70"/>
                                          </p:val>
                                        </p:tav>
                                        <p:tav tm="100000">
                                          <p:val>
                                            <p:strVal val="#ppt_w"/>
                                          </p:val>
                                        </p:tav>
                                      </p:tavLst>
                                    </p:anim>
                                    <p:anim calcmode="lin" valueType="num">
                                      <p:cBhvr>
                                        <p:cTn id="8" dur="2000" fill="hold"/>
                                        <p:tgtEl>
                                          <p:spTgt spid="12292"/>
                                        </p:tgtEl>
                                        <p:attrNameLst>
                                          <p:attrName>ppt_h</p:attrName>
                                        </p:attrNameLst>
                                      </p:cBhvr>
                                      <p:tavLst>
                                        <p:tav tm="0">
                                          <p:val>
                                            <p:strVal val="#ppt_h"/>
                                          </p:val>
                                        </p:tav>
                                        <p:tav tm="100000">
                                          <p:val>
                                            <p:strVal val="#ppt_h"/>
                                          </p:val>
                                        </p:tav>
                                      </p:tavLst>
                                    </p:anim>
                                    <p:animEffect transition="in" filter="fade">
                                      <p:cBhvr>
                                        <p:cTn id="9" dur="2000"/>
                                        <p:tgtEl>
                                          <p:spTgt spid="12292"/>
                                        </p:tgtEl>
                                      </p:cBhvr>
                                    </p:animEffect>
                                  </p:childTnLst>
                                </p:cTn>
                              </p:par>
                            </p:childTnLst>
                          </p:cTn>
                        </p:par>
                        <p:par>
                          <p:cTn id="10" fill="hold">
                            <p:stCondLst>
                              <p:cond delay="2000"/>
                            </p:stCondLst>
                            <p:childTnLst>
                              <p:par>
                                <p:cTn id="11" presetID="14" presetClass="entr" presetSubtype="10" fill="hold" grpId="0" nodeType="afterEffect">
                                  <p:stCondLst>
                                    <p:cond delay="500"/>
                                  </p:stCondLst>
                                  <p:childTnLst>
                                    <p:set>
                                      <p:cBhvr>
                                        <p:cTn id="12" dur="1" fill="hold">
                                          <p:stCondLst>
                                            <p:cond delay="0"/>
                                          </p:stCondLst>
                                        </p:cTn>
                                        <p:tgtEl>
                                          <p:spTgt spid="12293"/>
                                        </p:tgtEl>
                                        <p:attrNameLst>
                                          <p:attrName>style.visibility</p:attrName>
                                        </p:attrNameLst>
                                      </p:cBhvr>
                                      <p:to>
                                        <p:strVal val="visible"/>
                                      </p:to>
                                    </p:set>
                                    <p:animEffect transition="in" filter="randombar(horizontal)">
                                      <p:cBhvr>
                                        <p:cTn id="13" dur="1000"/>
                                        <p:tgtEl>
                                          <p:spTgt spid="1229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wipe(up)">
                                      <p:cBhvr>
                                        <p:cTn id="18" dur="1000"/>
                                        <p:tgtEl>
                                          <p:spTgt spid="12294"/>
                                        </p:tgtEl>
                                      </p:cBhvr>
                                    </p:animEffect>
                                  </p:childTnLst>
                                </p:cTn>
                              </p:par>
                            </p:childTnLst>
                          </p:cTn>
                        </p:par>
                        <p:par>
                          <p:cTn id="19" fill="hold">
                            <p:stCondLst>
                              <p:cond delay="1000"/>
                            </p:stCondLst>
                            <p:childTnLst>
                              <p:par>
                                <p:cTn id="20" presetID="10" presetClass="entr" presetSubtype="0" fill="hold" nodeType="afterEffect">
                                  <p:stCondLst>
                                    <p:cond delay="50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childTnLst>
                                </p:cTn>
                              </p:par>
                            </p:childTnLst>
                          </p:cTn>
                        </p:par>
                        <p:par>
                          <p:cTn id="23" fill="hold">
                            <p:stCondLst>
                              <p:cond delay="2500"/>
                            </p:stCondLst>
                            <p:childTnLst>
                              <p:par>
                                <p:cTn id="24" presetID="10" presetClass="entr" presetSubtype="0" fill="hold" nodeType="afterEffect">
                                  <p:stCondLst>
                                    <p:cond delay="50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TotalTime>
  <Words>2202</Words>
  <Application>Microsoft Office PowerPoint</Application>
  <PresentationFormat>Presentazione su schermo (4:3)</PresentationFormat>
  <Paragraphs>199</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Administrator</dc:creator>
  <cp:lastModifiedBy>Silvia Bianco</cp:lastModifiedBy>
  <cp:revision>53</cp:revision>
  <dcterms:created xsi:type="dcterms:W3CDTF">2014-06-13T16:16:03Z</dcterms:created>
  <dcterms:modified xsi:type="dcterms:W3CDTF">2014-07-09T08:17:33Z</dcterms:modified>
</cp:coreProperties>
</file>